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png"/>
  <Default Extension="png" ContentType="image/png"/>
  <Default Extension="rels" ContentType="application/vnd.openxmlformats-package.relationships+xml"/>
  <Default Extension="tiff" ContentType="image/tiff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71" r:id="rId3"/>
    <p:sldId id="274" r:id="rId4"/>
    <p:sldId id="299" r:id="rId5"/>
    <p:sldId id="309" r:id="rId6"/>
    <p:sldId id="300" r:id="rId7"/>
    <p:sldId id="310" r:id="rId8"/>
    <p:sldId id="301" r:id="rId9"/>
    <p:sldId id="302" r:id="rId10"/>
    <p:sldId id="311" r:id="rId11"/>
    <p:sldId id="312" r:id="rId12"/>
    <p:sldId id="313" r:id="rId13"/>
    <p:sldId id="314" r:id="rId14"/>
    <p:sldId id="316" r:id="rId15"/>
    <p:sldId id="306" r:id="rId16"/>
    <p:sldId id="317" r:id="rId17"/>
    <p:sldId id="275" r:id="rId18"/>
    <p:sldId id="267" r:id="rId19"/>
  </p:sldIdLst>
  <p:sldSz cx="9144000" cy="6858000" type="screen4x3"/>
  <p:notesSz cx="6858000" cy="9144000"/>
  <p:embeddedFontLst>
    <p:embeddedFont>
      <p:font typeface="Roboto" panose="02000000000000000000" pitchFamily="2" charset="0"/>
      <p:regular r:id="rId22"/>
      <p:bold r:id="rId23"/>
      <p:italic r:id="rId24"/>
      <p:boldItalic r:id="rId25"/>
    </p:embeddedFont>
    <p:embeddedFont>
      <p:font typeface="Twinkl" panose="020B0604020202020204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839"/>
    <a:srgbClr val="F08215"/>
    <a:srgbClr val="E94E13"/>
    <a:srgbClr val="F8BD95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076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1483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place-knowledge-geography-subjects-key-stage-1/ks2-countries-and-continents/asia-around-the-world-geography-subjects-key-stage-1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10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12.jpe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s://creativecommons.org/licenses/by/2.0/" TargetMode="Externa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hyperlink" Target="https://www.flickr.com/photos/ninara/49259865602/in/photolist-2i3VFRC-5HDHSF-5HJ6hm-5HJ5ns-VzYQHu-5HJ2V5-5HDHgT-2i3Sbgh-QGJwzT-5HJ1Mu-rePjRB-2i3UE3o-5HJ4Lh-2i3UVxS-2i3UAU9-4tBdru-2i3RQ3m-duCPvC-7ctz97-4txahH-2i3VUaA-2j2FgYj-2i3VGCs-2i3VFHm-2i3Uwhi-4txb4F-2i3UkV1-2i3RNDj-2i3Vf52-4tBdgN-4tBdNm-26LRbiz-4tBdzo-2i3VBML-2i3VHu2-2i3VNdk-2i3UmYD-2i3UUbP-2i3UThE-2i3UJnv-2i3UEPJ-7nUkqF-7fdX5Z-2i3RSYm-2i3Uzn6-2i3Vr22-2kW7HB6-2i3Vtog-2i3S1bC-2i3Vvbu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14.jpe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s://creativecommons.org/licenses/by/2.0/" TargetMode="Externa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hyperlink" Target="https://www.flickr.com/photos/o_0/9878260/in/photolist-SCsQ-6UuALY-6Uqzci-SCuP-3Gwee-33jYQv-j8JMK3-dBAg8A-dBAjUS-SCxe-54dJcY-VFryZR-fxkwFx-fxzQHY-56xtyV-dBvdsa-dBvouV-dBB3nu-dBvbLF-dBva7e-dBvMoe-dBAGAU-aXFtDn-dBvqQv-dBvPMc-dBvfGV-dBv3Hc-dBB7uE-dBAVYJ-dBvDYH-dBAhPf-dBvXbH-dBAPgG-dBB1tS-dBv8z2-dBvktn-dBAqWG-dBALF3-dBBhr5-dBvZZc-dBvynx-dED3Pk-8NEEAP-2Sn8pK-dBuYPp-dBAvms-ppdzN-6AkbXV-8xksqo-xwEjrs" TargetMode="External"/><Relationship Id="rId5" Type="http://schemas.openxmlformats.org/officeDocument/2006/relationships/image" Target="../media/image15.jpe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16.jpe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17.jpe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18.jpe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slideLayout" Target="../slideLayouts/slideLayout3.xml"/><Relationship Id="rId7" Type="http://schemas.openxmlformats.org/officeDocument/2006/relationships/hyperlink" Target="https://creativecommons.org/licenses/by/2.0/" TargetMode="Externa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hyperlink" Target="https://www.flickr.com/photos/honzasoukup/3097604554/in/photolist-5HJ2V5-5HDHgT-2i3Sbgh-QGJwzT-5HJ1Mu-rePjRB-2i3UE3o-5HJ4Lh-2i3UVxS-2i3UAU9-4tBdru-2i3RQ3m-7ctz97-4txahH-2i3VUaA-2j2FgYj-2i3VGCs-2i3VFHm-2kW7HB6-2i3Uwhi-4txb4F-2i3UkV1-2i3RNDj-2i3Vf52-4tBdgN-4tBdNm-26LRbiz-4tBdzo-2i3VBML-2i3VHu2-2i3VNdk-2i3UmYD-2i3UUbP-2i3UThE-2i3UJnv-2i3UEPJ-7nUkqF-7fdX5Z-2i3RSYm-2i3Uzn6-2i3Vr22-2i3Vtog-2i3S1bC-2ePmbKi-2jDdbAr-7E52q7-7jGEbZ-7fkzM9-srCZ1P-Sy9uHm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3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place-knowledge-geography-subjects-key-stage-1/ks2-countries-and-continents/asia-around-the-world-geography-subjects-key-stage-1" TargetMode="Externa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CF59C92E-6006-4179-9CF1-06054FAE11B3}"/>
              </a:ext>
            </a:extLst>
          </p:cNvPr>
          <p:cNvSpPr/>
          <p:nvPr/>
        </p:nvSpPr>
        <p:spPr>
          <a:xfrm>
            <a:off x="155277" y="5865962"/>
            <a:ext cx="1242204" cy="9920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AFBB08E-2C47-4520-8FD4-76A792A4D970}"/>
              </a:ext>
            </a:extLst>
          </p:cNvPr>
          <p:cNvSpPr/>
          <p:nvPr/>
        </p:nvSpPr>
        <p:spPr>
          <a:xfrm>
            <a:off x="8497019" y="6055743"/>
            <a:ext cx="646981" cy="7303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3FA17AC1-3E73-EE00-4D0B-E124A0AF117B}"/>
              </a:ext>
            </a:extLst>
          </p:cNvPr>
          <p:cNvSpPr/>
          <p:nvPr/>
        </p:nvSpPr>
        <p:spPr>
          <a:xfrm>
            <a:off x="243531" y="782068"/>
            <a:ext cx="1973590" cy="594616"/>
          </a:xfrm>
          <a:prstGeom prst="roundRect">
            <a:avLst>
              <a:gd name="adj" fmla="val 24790"/>
            </a:avLst>
          </a:prstGeom>
          <a:solidFill>
            <a:srgbClr val="007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EE0D8E1-3E41-6264-C0DD-58F2FF1BF7FA}"/>
              </a:ext>
            </a:extLst>
          </p:cNvPr>
          <p:cNvSpPr/>
          <p:nvPr/>
        </p:nvSpPr>
        <p:spPr bwMode="auto">
          <a:xfrm>
            <a:off x="448268" y="422372"/>
            <a:ext cx="8247463" cy="6041199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38100" cap="rnd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baseline="-25000" dirty="0">
                <a:latin typeface="Twinkl" pitchFamily="50" charset="0"/>
              </a:rPr>
              <a:t> 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3B57A2C-794D-BEFB-3FFF-3672386A9A6D}"/>
              </a:ext>
            </a:extLst>
          </p:cNvPr>
          <p:cNvSpPr/>
          <p:nvPr/>
        </p:nvSpPr>
        <p:spPr>
          <a:xfrm>
            <a:off x="261579" y="337279"/>
            <a:ext cx="7036905" cy="934397"/>
          </a:xfrm>
          <a:prstGeom prst="roundRect">
            <a:avLst>
              <a:gd name="adj" fmla="val 12587"/>
            </a:avLst>
          </a:prstGeom>
          <a:solidFill>
            <a:srgbClr val="00B050"/>
          </a:solidFill>
          <a:ln w="38100">
            <a:solidFill>
              <a:srgbClr val="00783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ln w="12700">
                  <a:noFill/>
                </a:ln>
                <a:solidFill>
                  <a:schemeClr val="bg1"/>
                </a:solidFill>
                <a:latin typeface="Twinkl" panose="02000000000000000000" pitchFamily="2" charset="0"/>
              </a:rPr>
              <a:t>Where is Pakistan?</a:t>
            </a:r>
          </a:p>
        </p:txBody>
      </p:sp>
      <p:pic>
        <p:nvPicPr>
          <p:cNvPr id="12" name="Picture 11" descr="Map&#10;&#10;Description automatically generated">
            <a:extLst>
              <a:ext uri="{FF2B5EF4-FFF2-40B4-BE49-F238E27FC236}">
                <a16:creationId xmlns:a16="http://schemas.microsoft.com/office/drawing/2014/main" id="{4084B341-7E48-2F2B-F134-EFD5800FB0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908" y="1867570"/>
            <a:ext cx="7976509" cy="4096952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CBA71B3E-41B1-7C02-268B-1FFAECEB5219}"/>
              </a:ext>
            </a:extLst>
          </p:cNvPr>
          <p:cNvSpPr/>
          <p:nvPr/>
        </p:nvSpPr>
        <p:spPr>
          <a:xfrm rot="18843615" flipH="1">
            <a:off x="5799666" y="3007194"/>
            <a:ext cx="511098" cy="298046"/>
          </a:xfrm>
          <a:prstGeom prst="ellipse">
            <a:avLst/>
          </a:prstGeom>
          <a:solidFill>
            <a:schemeClr val="bg1">
              <a:alpha val="31000"/>
            </a:schemeClr>
          </a:solidFill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Connector: Curved 15">
            <a:extLst>
              <a:ext uri="{FF2B5EF4-FFF2-40B4-BE49-F238E27FC236}">
                <a16:creationId xmlns:a16="http://schemas.microsoft.com/office/drawing/2014/main" id="{C4F9B63B-FA4A-6BAA-12F5-C9333C728851}"/>
              </a:ext>
            </a:extLst>
          </p:cNvPr>
          <p:cNvCxnSpPr>
            <a:cxnSpLocks/>
            <a:endCxn id="13" idx="0"/>
          </p:cNvCxnSpPr>
          <p:nvPr/>
        </p:nvCxnSpPr>
        <p:spPr>
          <a:xfrm rot="16200000" flipH="1">
            <a:off x="4635570" y="1740027"/>
            <a:ext cx="1695815" cy="929298"/>
          </a:xfrm>
          <a:prstGeom prst="curvedConnector2">
            <a:avLst/>
          </a:prstGeom>
          <a:ln w="28575" cap="rnd">
            <a:solidFill>
              <a:srgbClr val="E51E21"/>
            </a:solidFill>
            <a:prstDash val="dash"/>
            <a:round/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Picture 47">
            <a:extLst>
              <a:ext uri="{FF2B5EF4-FFF2-40B4-BE49-F238E27FC236}">
                <a16:creationId xmlns:a16="http://schemas.microsoft.com/office/drawing/2014/main" id="{B3CBFC2D-9273-469B-3E9C-A45069DBAE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" r="54"/>
          <a:stretch/>
        </p:blipFill>
        <p:spPr>
          <a:xfrm>
            <a:off x="456430" y="422372"/>
            <a:ext cx="8247464" cy="6041199"/>
          </a:xfrm>
          <a:prstGeom prst="roundRect">
            <a:avLst>
              <a:gd name="adj" fmla="val 3017"/>
            </a:avLst>
          </a:prstGeom>
          <a:ln w="28575">
            <a:solidFill>
              <a:srgbClr val="007839"/>
            </a:solidFill>
          </a:ln>
        </p:spPr>
      </p:pic>
    </p:spTree>
    <p:extLst>
      <p:ext uri="{BB962C8B-B14F-4D97-AF65-F5344CB8AC3E}">
        <p14:creationId xmlns:p14="http://schemas.microsoft.com/office/powerpoint/2010/main" val="3299392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7">
            <a:extLst>
              <a:ext uri="{FF2B5EF4-FFF2-40B4-BE49-F238E27FC236}">
                <a16:creationId xmlns:a16="http://schemas.microsoft.com/office/drawing/2014/main" id="{F99DDC17-6B24-A327-07DF-CD5E39AA81D8}"/>
              </a:ext>
            </a:extLst>
          </p:cNvPr>
          <p:cNvSpPr/>
          <p:nvPr/>
        </p:nvSpPr>
        <p:spPr>
          <a:xfrm>
            <a:off x="243531" y="770036"/>
            <a:ext cx="1973590" cy="594616"/>
          </a:xfrm>
          <a:prstGeom prst="roundRect">
            <a:avLst>
              <a:gd name="adj" fmla="val 24790"/>
            </a:avLst>
          </a:prstGeom>
          <a:solidFill>
            <a:srgbClr val="007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5CB33798-C746-CE67-3429-4F9972306DA6}"/>
              </a:ext>
            </a:extLst>
          </p:cNvPr>
          <p:cNvSpPr/>
          <p:nvPr/>
        </p:nvSpPr>
        <p:spPr>
          <a:xfrm>
            <a:off x="5885390" y="4296831"/>
            <a:ext cx="758070" cy="291814"/>
          </a:xfrm>
          <a:prstGeom prst="roundRect">
            <a:avLst>
              <a:gd name="adj" fmla="val 24790"/>
            </a:avLst>
          </a:prstGeom>
          <a:solidFill>
            <a:srgbClr val="009640"/>
          </a:solidFill>
          <a:ln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EE0D8E1-3E41-6264-C0DD-58F2FF1BF7FA}"/>
              </a:ext>
            </a:extLst>
          </p:cNvPr>
          <p:cNvSpPr/>
          <p:nvPr/>
        </p:nvSpPr>
        <p:spPr bwMode="auto">
          <a:xfrm>
            <a:off x="472189" y="408399"/>
            <a:ext cx="8247463" cy="6041199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38100" cap="rnd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E8BE51-D7A8-2038-A01F-E61A93CF2DE6}"/>
              </a:ext>
            </a:extLst>
          </p:cNvPr>
          <p:cNvSpPr txBox="1"/>
          <p:nvPr/>
        </p:nvSpPr>
        <p:spPr>
          <a:xfrm>
            <a:off x="5491214" y="2075120"/>
            <a:ext cx="295824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003F7D"/>
                </a:solidFill>
              </a:rPr>
              <a:t>Capital City: </a:t>
            </a:r>
            <a:r>
              <a:rPr lang="en-GB" dirty="0"/>
              <a:t>Islamabad</a:t>
            </a:r>
          </a:p>
          <a:p>
            <a:endParaRPr lang="en-US" sz="1600" dirty="0">
              <a:solidFill>
                <a:srgbClr val="003F7D"/>
              </a:solidFill>
            </a:endParaRPr>
          </a:p>
          <a:p>
            <a:r>
              <a:rPr lang="en-US" sz="1600" dirty="0">
                <a:solidFill>
                  <a:srgbClr val="003F7D"/>
                </a:solidFill>
              </a:rPr>
              <a:t>Population: </a:t>
            </a:r>
            <a:r>
              <a:rPr lang="en-GB" dirty="0"/>
              <a:t>over 245 million people (2024)</a:t>
            </a:r>
          </a:p>
          <a:p>
            <a:endParaRPr lang="en-US" sz="1600" dirty="0">
              <a:solidFill>
                <a:srgbClr val="003F7D"/>
              </a:solidFill>
            </a:endParaRPr>
          </a:p>
          <a:p>
            <a:r>
              <a:rPr lang="en-US" sz="1600" dirty="0">
                <a:solidFill>
                  <a:srgbClr val="003F7D"/>
                </a:solidFill>
              </a:rPr>
              <a:t>Currency: </a:t>
            </a:r>
            <a:r>
              <a:rPr lang="en-GB" dirty="0"/>
              <a:t>Pakistani rupee</a:t>
            </a:r>
          </a:p>
          <a:p>
            <a:endParaRPr lang="en-US" sz="1600" dirty="0">
              <a:solidFill>
                <a:srgbClr val="003F7D"/>
              </a:solidFill>
            </a:endParaRPr>
          </a:p>
          <a:p>
            <a:r>
              <a:rPr lang="en-US" sz="1600" dirty="0">
                <a:solidFill>
                  <a:srgbClr val="003F7D"/>
                </a:solidFill>
              </a:rPr>
              <a:t>Official Languages: </a:t>
            </a:r>
            <a:r>
              <a:rPr lang="en-GB" dirty="0"/>
              <a:t>English and Urdu</a:t>
            </a:r>
            <a:endParaRPr lang="en-US" sz="1600" b="1" dirty="0">
              <a:solidFill>
                <a:srgbClr val="003F7D"/>
              </a:solidFill>
            </a:endParaRP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3E9183C0-DAE7-F119-2205-E5AE17ED7BF6}"/>
              </a:ext>
            </a:extLst>
          </p:cNvPr>
          <p:cNvSpPr/>
          <p:nvPr/>
        </p:nvSpPr>
        <p:spPr>
          <a:xfrm>
            <a:off x="5505232" y="1714692"/>
            <a:ext cx="1247689" cy="241168"/>
          </a:xfrm>
          <a:prstGeom prst="roundRect">
            <a:avLst>
              <a:gd name="adj" fmla="val 24790"/>
            </a:avLst>
          </a:prstGeom>
          <a:solidFill>
            <a:srgbClr val="007839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AB5F720E-1A47-D84E-7BCB-890D26581C74}"/>
              </a:ext>
            </a:extLst>
          </p:cNvPr>
          <p:cNvSpPr/>
          <p:nvPr/>
        </p:nvSpPr>
        <p:spPr>
          <a:xfrm>
            <a:off x="5509893" y="1438205"/>
            <a:ext cx="2373383" cy="458565"/>
          </a:xfrm>
          <a:prstGeom prst="roundRect">
            <a:avLst>
              <a:gd name="adj" fmla="val 12587"/>
            </a:avLst>
          </a:prstGeom>
          <a:solidFill>
            <a:srgbClr val="00B050"/>
          </a:solidFill>
          <a:ln w="19050">
            <a:solidFill>
              <a:srgbClr val="00783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 lvl="1"/>
            <a:r>
              <a:rPr lang="en-US" b="1" dirty="0">
                <a:ln w="12700">
                  <a:noFill/>
                </a:ln>
                <a:solidFill>
                  <a:schemeClr val="bg1"/>
                </a:solidFill>
                <a:latin typeface="Twinkl" panose="02000000000000000000" pitchFamily="2" charset="0"/>
              </a:rPr>
              <a:t>Quick Facts</a:t>
            </a:r>
          </a:p>
        </p:txBody>
      </p:sp>
      <p:sp>
        <p:nvSpPr>
          <p:cNvPr id="23" name="Rounded Rectangle 6">
            <a:extLst>
              <a:ext uri="{FF2B5EF4-FFF2-40B4-BE49-F238E27FC236}">
                <a16:creationId xmlns:a16="http://schemas.microsoft.com/office/drawing/2014/main" id="{3019D344-D65E-41FE-4ADC-3BF2215AB74A}"/>
              </a:ext>
            </a:extLst>
          </p:cNvPr>
          <p:cNvSpPr/>
          <p:nvPr/>
        </p:nvSpPr>
        <p:spPr>
          <a:xfrm>
            <a:off x="261579" y="337279"/>
            <a:ext cx="7036905" cy="934397"/>
          </a:xfrm>
          <a:prstGeom prst="roundRect">
            <a:avLst>
              <a:gd name="adj" fmla="val 12587"/>
            </a:avLst>
          </a:prstGeom>
          <a:solidFill>
            <a:srgbClr val="00B050"/>
          </a:solidFill>
          <a:ln w="38100">
            <a:solidFill>
              <a:srgbClr val="00783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ln w="12700">
                  <a:noFill/>
                </a:ln>
                <a:solidFill>
                  <a:schemeClr val="bg1"/>
                </a:solidFill>
                <a:latin typeface="Twinkl" panose="02000000000000000000" pitchFamily="2" charset="0"/>
              </a:rPr>
              <a:t>Where is Pakistan?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ECD847-4045-5677-878D-8AF0024545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60170" y="4732474"/>
            <a:ext cx="1585502" cy="95130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3F379A3-2692-F175-0E25-E2C391436C3F}"/>
              </a:ext>
            </a:extLst>
          </p:cNvPr>
          <p:cNvSpPr txBox="1"/>
          <p:nvPr/>
        </p:nvSpPr>
        <p:spPr>
          <a:xfrm>
            <a:off x="5885390" y="5827605"/>
            <a:ext cx="1774352" cy="374571"/>
          </a:xfrm>
          <a:prstGeom prst="roundRect">
            <a:avLst/>
          </a:prstGeom>
          <a:solidFill>
            <a:srgbClr val="00B050"/>
          </a:solidFill>
          <a:ln>
            <a:solidFill>
              <a:srgbClr val="00783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Flag</a:t>
            </a:r>
            <a:endParaRPr lang="en-US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73ECE8-7C98-E63C-D987-89F714A03C80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7" r="11417"/>
          <a:stretch/>
        </p:blipFill>
        <p:spPr>
          <a:xfrm>
            <a:off x="756833" y="1761634"/>
            <a:ext cx="4109991" cy="3619801"/>
          </a:xfrm>
          <a:prstGeom prst="roundRect">
            <a:avLst>
              <a:gd name="adj" fmla="val 8979"/>
            </a:avLst>
          </a:prstGeom>
          <a:ln w="28575" cap="flat">
            <a:solidFill>
              <a:srgbClr val="007839"/>
            </a:solidFill>
            <a:round/>
          </a:ln>
        </p:spPr>
      </p:pic>
    </p:spTree>
    <p:extLst>
      <p:ext uri="{BB962C8B-B14F-4D97-AF65-F5344CB8AC3E}">
        <p14:creationId xmlns:p14="http://schemas.microsoft.com/office/powerpoint/2010/main" val="10776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9" grpId="0"/>
      <p:bldP spid="30" grpId="0" animBg="1"/>
      <p:bldP spid="29" grpId="0" animBg="1"/>
      <p:bldP spid="23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952C4A76-F071-E93D-DDD6-9343D00839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12" name="Rounded Rectangle 7">
            <a:extLst>
              <a:ext uri="{FF2B5EF4-FFF2-40B4-BE49-F238E27FC236}">
                <a16:creationId xmlns:a16="http://schemas.microsoft.com/office/drawing/2014/main" id="{FDA75380-D06D-4D1E-B1E6-9A4AF7C4CDED}"/>
              </a:ext>
            </a:extLst>
          </p:cNvPr>
          <p:cNvSpPr/>
          <p:nvPr/>
        </p:nvSpPr>
        <p:spPr>
          <a:xfrm>
            <a:off x="243531" y="826403"/>
            <a:ext cx="1973590" cy="594616"/>
          </a:xfrm>
          <a:prstGeom prst="roundRect">
            <a:avLst>
              <a:gd name="adj" fmla="val 24790"/>
            </a:avLst>
          </a:prstGeom>
          <a:solidFill>
            <a:srgbClr val="007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EE0D8E1-3E41-6264-C0DD-58F2FF1BF7FA}"/>
              </a:ext>
            </a:extLst>
          </p:cNvPr>
          <p:cNvSpPr/>
          <p:nvPr/>
        </p:nvSpPr>
        <p:spPr bwMode="auto">
          <a:xfrm>
            <a:off x="472189" y="408400"/>
            <a:ext cx="8247463" cy="6041199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19050" cap="rnd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4EBF192-63F9-9FD3-736D-B2EFC3301E96}"/>
              </a:ext>
            </a:extLst>
          </p:cNvPr>
          <p:cNvSpPr/>
          <p:nvPr/>
        </p:nvSpPr>
        <p:spPr>
          <a:xfrm rot="16200000">
            <a:off x="2077732" y="758267"/>
            <a:ext cx="3643375" cy="6210710"/>
          </a:xfrm>
          <a:prstGeom prst="roundRect">
            <a:avLst/>
          </a:prstGeom>
          <a:noFill/>
          <a:ln w="28575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2D955AD8-0ABB-5A34-A429-FF496262FC08}"/>
              </a:ext>
            </a:extLst>
          </p:cNvPr>
          <p:cNvSpPr/>
          <p:nvPr/>
        </p:nvSpPr>
        <p:spPr>
          <a:xfrm rot="153292">
            <a:off x="6163890" y="4893522"/>
            <a:ext cx="2705430" cy="860640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6AF5231-AF92-5517-AA28-F779B2B10DDF}"/>
              </a:ext>
            </a:extLst>
          </p:cNvPr>
          <p:cNvSpPr/>
          <p:nvPr/>
        </p:nvSpPr>
        <p:spPr>
          <a:xfrm rot="153292">
            <a:off x="5512579" y="1705000"/>
            <a:ext cx="2255116" cy="860640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5DEBAB1-796D-0CCF-1DDD-727EC50406FC}"/>
              </a:ext>
            </a:extLst>
          </p:cNvPr>
          <p:cNvSpPr txBox="1"/>
          <p:nvPr/>
        </p:nvSpPr>
        <p:spPr>
          <a:xfrm>
            <a:off x="1043498" y="3058146"/>
            <a:ext cx="39379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mostly hot and dry in the desert regions.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It is very cold in the north in the winter.</a:t>
            </a:r>
            <a:endParaRPr lang="en-US" sz="1600" b="1" dirty="0"/>
          </a:p>
        </p:txBody>
      </p:sp>
      <p:sp>
        <p:nvSpPr>
          <p:cNvPr id="13" name="Rounded Rectangle 6">
            <a:extLst>
              <a:ext uri="{FF2B5EF4-FFF2-40B4-BE49-F238E27FC236}">
                <a16:creationId xmlns:a16="http://schemas.microsoft.com/office/drawing/2014/main" id="{BF1B5870-5EB2-7A2F-15E9-F8E0FBE4F421}"/>
              </a:ext>
            </a:extLst>
          </p:cNvPr>
          <p:cNvSpPr/>
          <p:nvPr/>
        </p:nvSpPr>
        <p:spPr>
          <a:xfrm>
            <a:off x="261579" y="337279"/>
            <a:ext cx="7310405" cy="997967"/>
          </a:xfrm>
          <a:prstGeom prst="roundRect">
            <a:avLst>
              <a:gd name="adj" fmla="val 12587"/>
            </a:avLst>
          </a:prstGeom>
          <a:solidFill>
            <a:srgbClr val="00B050"/>
          </a:solidFill>
          <a:ln w="38100">
            <a:solidFill>
              <a:srgbClr val="00783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800" b="1" dirty="0"/>
              <a:t>What is the climate like?</a:t>
            </a:r>
            <a:endParaRPr lang="en-GB" sz="4800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6E457D3-DC2C-B44C-2C30-D3CCB56FC8F9}"/>
              </a:ext>
            </a:extLst>
          </p:cNvPr>
          <p:cNvGrpSpPr/>
          <p:nvPr/>
        </p:nvGrpSpPr>
        <p:grpSpPr>
          <a:xfrm>
            <a:off x="5213922" y="2171647"/>
            <a:ext cx="3493178" cy="3047494"/>
            <a:chOff x="4682242" y="2171647"/>
            <a:chExt cx="3493178" cy="3047494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6523C26-D279-7E2E-E1AA-8C571DF5CB67}"/>
                </a:ext>
              </a:extLst>
            </p:cNvPr>
            <p:cNvSpPr/>
            <p:nvPr/>
          </p:nvSpPr>
          <p:spPr>
            <a:xfrm rot="159056">
              <a:off x="4682242" y="2171647"/>
              <a:ext cx="3493178" cy="3047494"/>
            </a:xfrm>
            <a:prstGeom prst="rect">
              <a:avLst/>
            </a:prstGeom>
            <a:solidFill>
              <a:srgbClr val="FCF9E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7F1C9CB-9DE8-C1D1-E9A1-14F54133000D}"/>
                </a:ext>
              </a:extLst>
            </p:cNvPr>
            <p:cNvSpPr/>
            <p:nvPr/>
          </p:nvSpPr>
          <p:spPr>
            <a:xfrm rot="162367">
              <a:off x="4991809" y="2438228"/>
              <a:ext cx="2915693" cy="220844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D4B9D2E-DF03-7E96-06E0-6422F98B01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44" r="5844"/>
            <a:stretch/>
          </p:blipFill>
          <p:spPr>
            <a:xfrm rot="170717">
              <a:off x="4995131" y="2441551"/>
              <a:ext cx="2911961" cy="2194783"/>
            </a:xfrm>
            <a:prstGeom prst="rect">
              <a:avLst/>
            </a:prstGeom>
          </p:spPr>
        </p:pic>
      </p:grpSp>
      <p:pic>
        <p:nvPicPr>
          <p:cNvPr id="25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114F80E6-5CD4-F670-5199-AA60F22551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016306" y="5459218"/>
            <a:ext cx="125376" cy="125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354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665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66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2" grpId="0" animBg="1"/>
      <p:bldP spid="19" grpId="0" animBg="1"/>
      <p:bldP spid="26" grpId="0" animBg="1"/>
      <p:bldP spid="24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952C4A76-F071-E93D-DDD6-9343D00839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12" name="Rounded Rectangle 7">
            <a:extLst>
              <a:ext uri="{FF2B5EF4-FFF2-40B4-BE49-F238E27FC236}">
                <a16:creationId xmlns:a16="http://schemas.microsoft.com/office/drawing/2014/main" id="{FDA75380-D06D-4D1E-B1E6-9A4AF7C4CDED}"/>
              </a:ext>
            </a:extLst>
          </p:cNvPr>
          <p:cNvSpPr/>
          <p:nvPr/>
        </p:nvSpPr>
        <p:spPr>
          <a:xfrm>
            <a:off x="243531" y="826403"/>
            <a:ext cx="1973590" cy="594616"/>
          </a:xfrm>
          <a:prstGeom prst="roundRect">
            <a:avLst>
              <a:gd name="adj" fmla="val 24790"/>
            </a:avLst>
          </a:prstGeom>
          <a:solidFill>
            <a:srgbClr val="007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EE0D8E1-3E41-6264-C0DD-58F2FF1BF7FA}"/>
              </a:ext>
            </a:extLst>
          </p:cNvPr>
          <p:cNvSpPr/>
          <p:nvPr/>
        </p:nvSpPr>
        <p:spPr bwMode="auto">
          <a:xfrm>
            <a:off x="472189" y="408400"/>
            <a:ext cx="8247463" cy="6041199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19050" cap="rnd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4EBF192-63F9-9FD3-736D-B2EFC3301E96}"/>
              </a:ext>
            </a:extLst>
          </p:cNvPr>
          <p:cNvSpPr/>
          <p:nvPr/>
        </p:nvSpPr>
        <p:spPr>
          <a:xfrm rot="16200000">
            <a:off x="2077732" y="758267"/>
            <a:ext cx="3643375" cy="6210710"/>
          </a:xfrm>
          <a:prstGeom prst="roundRect">
            <a:avLst/>
          </a:prstGeom>
          <a:noFill/>
          <a:ln w="28575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2D955AD8-0ABB-5A34-A429-FF496262FC08}"/>
              </a:ext>
            </a:extLst>
          </p:cNvPr>
          <p:cNvSpPr/>
          <p:nvPr/>
        </p:nvSpPr>
        <p:spPr>
          <a:xfrm rot="153292">
            <a:off x="6163890" y="4893522"/>
            <a:ext cx="2705430" cy="860640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6AF5231-AF92-5517-AA28-F779B2B10DDF}"/>
              </a:ext>
            </a:extLst>
          </p:cNvPr>
          <p:cNvSpPr/>
          <p:nvPr/>
        </p:nvSpPr>
        <p:spPr>
          <a:xfrm rot="153292">
            <a:off x="5512579" y="1705000"/>
            <a:ext cx="2255116" cy="860640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5DEBAB1-796D-0CCF-1DDD-727EC50406FC}"/>
              </a:ext>
            </a:extLst>
          </p:cNvPr>
          <p:cNvSpPr txBox="1"/>
          <p:nvPr/>
        </p:nvSpPr>
        <p:spPr>
          <a:xfrm>
            <a:off x="1035506" y="2163317"/>
            <a:ext cx="3937985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GB" dirty="0"/>
            </a:br>
            <a:r>
              <a:rPr lang="en-GB" dirty="0"/>
              <a:t>There can be drought and flooding. </a:t>
            </a:r>
          </a:p>
          <a:p>
            <a:br>
              <a:rPr lang="en-GB" dirty="0"/>
            </a:br>
            <a:r>
              <a:rPr lang="en-GB" dirty="0"/>
              <a:t>Drought is when there is no rain for a long time. The ground gets very hard. </a:t>
            </a:r>
          </a:p>
          <a:p>
            <a:br>
              <a:rPr lang="en-GB" dirty="0"/>
            </a:br>
            <a:r>
              <a:rPr lang="en-GB" dirty="0"/>
              <a:t>It is then too dry to soak up all of the water when there is heavy rain. This can </a:t>
            </a:r>
            <a:r>
              <a:rPr lang="en-GB"/>
              <a:t>cause floods.</a:t>
            </a:r>
            <a:endParaRPr lang="en-GB" dirty="0"/>
          </a:p>
          <a:p>
            <a:br>
              <a:rPr lang="en-GB" dirty="0"/>
            </a:br>
            <a:endParaRPr lang="en-US" sz="1600" b="1" dirty="0"/>
          </a:p>
        </p:txBody>
      </p:sp>
      <p:sp>
        <p:nvSpPr>
          <p:cNvPr id="13" name="Rounded Rectangle 6">
            <a:extLst>
              <a:ext uri="{FF2B5EF4-FFF2-40B4-BE49-F238E27FC236}">
                <a16:creationId xmlns:a16="http://schemas.microsoft.com/office/drawing/2014/main" id="{BF1B5870-5EB2-7A2F-15E9-F8E0FBE4F421}"/>
              </a:ext>
            </a:extLst>
          </p:cNvPr>
          <p:cNvSpPr/>
          <p:nvPr/>
        </p:nvSpPr>
        <p:spPr>
          <a:xfrm>
            <a:off x="261579" y="337279"/>
            <a:ext cx="7310405" cy="997967"/>
          </a:xfrm>
          <a:prstGeom prst="roundRect">
            <a:avLst>
              <a:gd name="adj" fmla="val 12587"/>
            </a:avLst>
          </a:prstGeom>
          <a:solidFill>
            <a:srgbClr val="00B050"/>
          </a:solidFill>
          <a:ln w="38100">
            <a:solidFill>
              <a:srgbClr val="00783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700" b="1" dirty="0"/>
              <a:t>What is the climate like?</a:t>
            </a:r>
            <a:endParaRPr lang="en-GB" sz="4700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6E457D3-DC2C-B44C-2C30-D3CCB56FC8F9}"/>
              </a:ext>
            </a:extLst>
          </p:cNvPr>
          <p:cNvGrpSpPr/>
          <p:nvPr/>
        </p:nvGrpSpPr>
        <p:grpSpPr>
          <a:xfrm>
            <a:off x="5213922" y="2171647"/>
            <a:ext cx="3493178" cy="3047494"/>
            <a:chOff x="4682242" y="2171647"/>
            <a:chExt cx="3493178" cy="3047494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6523C26-D279-7E2E-E1AA-8C571DF5CB67}"/>
                </a:ext>
              </a:extLst>
            </p:cNvPr>
            <p:cNvSpPr/>
            <p:nvPr/>
          </p:nvSpPr>
          <p:spPr>
            <a:xfrm rot="159056">
              <a:off x="4682242" y="2171647"/>
              <a:ext cx="3493178" cy="3047494"/>
            </a:xfrm>
            <a:prstGeom prst="rect">
              <a:avLst/>
            </a:prstGeom>
            <a:solidFill>
              <a:srgbClr val="FCF9E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7F1C9CB-9DE8-C1D1-E9A1-14F54133000D}"/>
                </a:ext>
              </a:extLst>
            </p:cNvPr>
            <p:cNvSpPr/>
            <p:nvPr/>
          </p:nvSpPr>
          <p:spPr>
            <a:xfrm rot="162367">
              <a:off x="4991809" y="2438228"/>
              <a:ext cx="2915693" cy="220844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D4B9D2E-DF03-7E96-06E0-6422F98B01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44" r="5844"/>
            <a:stretch/>
          </p:blipFill>
          <p:spPr>
            <a:xfrm rot="170717">
              <a:off x="4995131" y="2441551"/>
              <a:ext cx="2911961" cy="2194783"/>
            </a:xfrm>
            <a:prstGeom prst="rect">
              <a:avLst/>
            </a:prstGeom>
          </p:spPr>
        </p:pic>
      </p:grpSp>
      <p:pic>
        <p:nvPicPr>
          <p:cNvPr id="25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114F80E6-5CD4-F670-5199-AA60F22551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016306" y="5459218"/>
            <a:ext cx="125376" cy="125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646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665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66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2" grpId="0" animBg="1"/>
      <p:bldP spid="19" grpId="0" animBg="1"/>
      <p:bldP spid="26" grpId="0" animBg="1"/>
      <p:bldP spid="24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952C4A76-F071-E93D-DDD6-9343D00839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12" name="Rounded Rectangle 7">
            <a:extLst>
              <a:ext uri="{FF2B5EF4-FFF2-40B4-BE49-F238E27FC236}">
                <a16:creationId xmlns:a16="http://schemas.microsoft.com/office/drawing/2014/main" id="{FDA75380-D06D-4D1E-B1E6-9A4AF7C4CDED}"/>
              </a:ext>
            </a:extLst>
          </p:cNvPr>
          <p:cNvSpPr/>
          <p:nvPr/>
        </p:nvSpPr>
        <p:spPr>
          <a:xfrm>
            <a:off x="243531" y="826403"/>
            <a:ext cx="1973590" cy="594616"/>
          </a:xfrm>
          <a:prstGeom prst="roundRect">
            <a:avLst>
              <a:gd name="adj" fmla="val 24790"/>
            </a:avLst>
          </a:prstGeom>
          <a:solidFill>
            <a:srgbClr val="007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EE0D8E1-3E41-6264-C0DD-58F2FF1BF7FA}"/>
              </a:ext>
            </a:extLst>
          </p:cNvPr>
          <p:cNvSpPr/>
          <p:nvPr/>
        </p:nvSpPr>
        <p:spPr bwMode="auto">
          <a:xfrm>
            <a:off x="472189" y="421634"/>
            <a:ext cx="8247463" cy="6041199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19050" cap="rnd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4EBF192-63F9-9FD3-736D-B2EFC3301E96}"/>
              </a:ext>
            </a:extLst>
          </p:cNvPr>
          <p:cNvSpPr/>
          <p:nvPr/>
        </p:nvSpPr>
        <p:spPr>
          <a:xfrm rot="16200000">
            <a:off x="2836754" y="-755"/>
            <a:ext cx="2125332" cy="6210710"/>
          </a:xfrm>
          <a:prstGeom prst="roundRect">
            <a:avLst/>
          </a:prstGeom>
          <a:noFill/>
          <a:ln w="28575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2D955AD8-0ABB-5A34-A429-FF496262FC08}"/>
              </a:ext>
            </a:extLst>
          </p:cNvPr>
          <p:cNvSpPr/>
          <p:nvPr/>
        </p:nvSpPr>
        <p:spPr>
          <a:xfrm rot="153292">
            <a:off x="6374048" y="4846753"/>
            <a:ext cx="2294743" cy="72999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6AF5231-AF92-5517-AA28-F779B2B10DDF}"/>
              </a:ext>
            </a:extLst>
          </p:cNvPr>
          <p:cNvSpPr/>
          <p:nvPr/>
        </p:nvSpPr>
        <p:spPr>
          <a:xfrm rot="153292">
            <a:off x="4922698" y="1743402"/>
            <a:ext cx="1912787" cy="72999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5DEBAB1-796D-0CCF-1DDD-727EC50406FC}"/>
              </a:ext>
            </a:extLst>
          </p:cNvPr>
          <p:cNvSpPr txBox="1"/>
          <p:nvPr/>
        </p:nvSpPr>
        <p:spPr>
          <a:xfrm>
            <a:off x="1035506" y="2515666"/>
            <a:ext cx="39379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K2</a:t>
            </a:r>
            <a:endParaRPr lang="en-GB" dirty="0"/>
          </a:p>
          <a:p>
            <a:r>
              <a:rPr lang="en-GB" dirty="0"/>
              <a:t>This is the second highest mountain in the world. Only Mount Everest is taller.  </a:t>
            </a:r>
          </a:p>
        </p:txBody>
      </p:sp>
      <p:sp>
        <p:nvSpPr>
          <p:cNvPr id="13" name="Rounded Rectangle 6">
            <a:extLst>
              <a:ext uri="{FF2B5EF4-FFF2-40B4-BE49-F238E27FC236}">
                <a16:creationId xmlns:a16="http://schemas.microsoft.com/office/drawing/2014/main" id="{BF1B5870-5EB2-7A2F-15E9-F8E0FBE4F421}"/>
              </a:ext>
            </a:extLst>
          </p:cNvPr>
          <p:cNvSpPr/>
          <p:nvPr/>
        </p:nvSpPr>
        <p:spPr>
          <a:xfrm>
            <a:off x="261579" y="337279"/>
            <a:ext cx="7310405" cy="997967"/>
          </a:xfrm>
          <a:prstGeom prst="roundRect">
            <a:avLst>
              <a:gd name="adj" fmla="val 12587"/>
            </a:avLst>
          </a:prstGeom>
          <a:solidFill>
            <a:srgbClr val="00B050"/>
          </a:solidFill>
          <a:ln w="38100">
            <a:solidFill>
              <a:srgbClr val="00783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400" b="1" dirty="0"/>
              <a:t>What is the landscape like?</a:t>
            </a:r>
            <a:endParaRPr lang="en-GB" sz="4400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6E457D3-DC2C-B44C-2C30-D3CCB56FC8F9}"/>
              </a:ext>
            </a:extLst>
          </p:cNvPr>
          <p:cNvGrpSpPr/>
          <p:nvPr/>
        </p:nvGrpSpPr>
        <p:grpSpPr>
          <a:xfrm>
            <a:off x="5087410" y="1980758"/>
            <a:ext cx="3468492" cy="3025957"/>
            <a:chOff x="4682242" y="2171647"/>
            <a:chExt cx="3493178" cy="3047494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6523C26-D279-7E2E-E1AA-8C571DF5CB67}"/>
                </a:ext>
              </a:extLst>
            </p:cNvPr>
            <p:cNvSpPr/>
            <p:nvPr/>
          </p:nvSpPr>
          <p:spPr>
            <a:xfrm rot="159056">
              <a:off x="4682242" y="2171647"/>
              <a:ext cx="3493178" cy="3047494"/>
            </a:xfrm>
            <a:prstGeom prst="rect">
              <a:avLst/>
            </a:prstGeom>
            <a:solidFill>
              <a:srgbClr val="FCF9E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7F1C9CB-9DE8-C1D1-E9A1-14F54133000D}"/>
                </a:ext>
              </a:extLst>
            </p:cNvPr>
            <p:cNvSpPr/>
            <p:nvPr/>
          </p:nvSpPr>
          <p:spPr>
            <a:xfrm rot="162367">
              <a:off x="4991809" y="2438228"/>
              <a:ext cx="2915693" cy="220844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D4B9D2E-DF03-7E96-06E0-6422F98B01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47" b="5147"/>
            <a:stretch/>
          </p:blipFill>
          <p:spPr>
            <a:xfrm rot="170717">
              <a:off x="4995131" y="2441550"/>
              <a:ext cx="2911962" cy="2194783"/>
            </a:xfrm>
            <a:prstGeom prst="rect">
              <a:avLst/>
            </a:prstGeom>
          </p:spPr>
        </p:pic>
      </p:grpSp>
      <p:pic>
        <p:nvPicPr>
          <p:cNvPr id="25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114F80E6-5CD4-F670-5199-AA60F22551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016306" y="5459218"/>
            <a:ext cx="125376" cy="125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485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665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66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2" grpId="0" animBg="1"/>
      <p:bldP spid="19" grpId="0" animBg="1"/>
      <p:bldP spid="26" grpId="0" animBg="1"/>
      <p:bldP spid="24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952C4A76-F071-E93D-DDD6-9343D00839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12" name="Rounded Rectangle 7">
            <a:extLst>
              <a:ext uri="{FF2B5EF4-FFF2-40B4-BE49-F238E27FC236}">
                <a16:creationId xmlns:a16="http://schemas.microsoft.com/office/drawing/2014/main" id="{FDA75380-D06D-4D1E-B1E6-9A4AF7C4CDED}"/>
              </a:ext>
            </a:extLst>
          </p:cNvPr>
          <p:cNvSpPr/>
          <p:nvPr/>
        </p:nvSpPr>
        <p:spPr>
          <a:xfrm>
            <a:off x="243531" y="826403"/>
            <a:ext cx="1973590" cy="594616"/>
          </a:xfrm>
          <a:prstGeom prst="roundRect">
            <a:avLst>
              <a:gd name="adj" fmla="val 24790"/>
            </a:avLst>
          </a:prstGeom>
          <a:solidFill>
            <a:srgbClr val="007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EE0D8E1-3E41-6264-C0DD-58F2FF1BF7FA}"/>
              </a:ext>
            </a:extLst>
          </p:cNvPr>
          <p:cNvSpPr/>
          <p:nvPr/>
        </p:nvSpPr>
        <p:spPr bwMode="auto">
          <a:xfrm>
            <a:off x="472189" y="408400"/>
            <a:ext cx="8247463" cy="6041199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19050" cap="rnd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4EBF192-63F9-9FD3-736D-B2EFC3301E96}"/>
              </a:ext>
            </a:extLst>
          </p:cNvPr>
          <p:cNvSpPr/>
          <p:nvPr/>
        </p:nvSpPr>
        <p:spPr>
          <a:xfrm rot="16200000">
            <a:off x="2727600" y="108399"/>
            <a:ext cx="2343640" cy="6210710"/>
          </a:xfrm>
          <a:prstGeom prst="roundRect">
            <a:avLst/>
          </a:prstGeom>
          <a:noFill/>
          <a:ln w="28575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2D955AD8-0ABB-5A34-A429-FF496262FC08}"/>
              </a:ext>
            </a:extLst>
          </p:cNvPr>
          <p:cNvSpPr/>
          <p:nvPr/>
        </p:nvSpPr>
        <p:spPr>
          <a:xfrm rot="153292">
            <a:off x="6163890" y="4893522"/>
            <a:ext cx="2705430" cy="860640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6AF5231-AF92-5517-AA28-F779B2B10DDF}"/>
              </a:ext>
            </a:extLst>
          </p:cNvPr>
          <p:cNvSpPr/>
          <p:nvPr/>
        </p:nvSpPr>
        <p:spPr>
          <a:xfrm rot="153292">
            <a:off x="5512579" y="1705000"/>
            <a:ext cx="2255116" cy="860640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5DEBAB1-796D-0CCF-1DDD-727EC50406FC}"/>
              </a:ext>
            </a:extLst>
          </p:cNvPr>
          <p:cNvSpPr txBox="1"/>
          <p:nvPr/>
        </p:nvSpPr>
        <p:spPr>
          <a:xfrm>
            <a:off x="1035506" y="2163317"/>
            <a:ext cx="39379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The Indus river flows through Pakistan and into the Arabian Sea.</a:t>
            </a:r>
          </a:p>
          <a:p>
            <a:br>
              <a:rPr lang="en-GB" dirty="0"/>
            </a:br>
            <a:r>
              <a:rPr lang="en-GB" dirty="0"/>
              <a:t>It is one of the longest rivers in the world.</a:t>
            </a:r>
          </a:p>
        </p:txBody>
      </p:sp>
      <p:sp>
        <p:nvSpPr>
          <p:cNvPr id="13" name="Rounded Rectangle 6">
            <a:extLst>
              <a:ext uri="{FF2B5EF4-FFF2-40B4-BE49-F238E27FC236}">
                <a16:creationId xmlns:a16="http://schemas.microsoft.com/office/drawing/2014/main" id="{BF1B5870-5EB2-7A2F-15E9-F8E0FBE4F421}"/>
              </a:ext>
            </a:extLst>
          </p:cNvPr>
          <p:cNvSpPr/>
          <p:nvPr/>
        </p:nvSpPr>
        <p:spPr>
          <a:xfrm>
            <a:off x="261579" y="337279"/>
            <a:ext cx="7310405" cy="997967"/>
          </a:xfrm>
          <a:prstGeom prst="roundRect">
            <a:avLst>
              <a:gd name="adj" fmla="val 12587"/>
            </a:avLst>
          </a:prstGeom>
          <a:solidFill>
            <a:srgbClr val="00B050"/>
          </a:solidFill>
          <a:ln w="38100">
            <a:solidFill>
              <a:srgbClr val="00783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400" b="1" dirty="0"/>
              <a:t>What is the landscape like?</a:t>
            </a:r>
            <a:endParaRPr lang="en-GB" sz="4400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6E457D3-DC2C-B44C-2C30-D3CCB56FC8F9}"/>
              </a:ext>
            </a:extLst>
          </p:cNvPr>
          <p:cNvGrpSpPr/>
          <p:nvPr/>
        </p:nvGrpSpPr>
        <p:grpSpPr>
          <a:xfrm>
            <a:off x="5213922" y="2171647"/>
            <a:ext cx="3493178" cy="3047494"/>
            <a:chOff x="4682242" y="2171647"/>
            <a:chExt cx="3493178" cy="3047494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6523C26-D279-7E2E-E1AA-8C571DF5CB67}"/>
                </a:ext>
              </a:extLst>
            </p:cNvPr>
            <p:cNvSpPr/>
            <p:nvPr/>
          </p:nvSpPr>
          <p:spPr>
            <a:xfrm rot="159056">
              <a:off x="4682242" y="2171647"/>
              <a:ext cx="3493178" cy="3047494"/>
            </a:xfrm>
            <a:prstGeom prst="rect">
              <a:avLst/>
            </a:prstGeom>
            <a:solidFill>
              <a:srgbClr val="FCF9E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7F1C9CB-9DE8-C1D1-E9A1-14F54133000D}"/>
                </a:ext>
              </a:extLst>
            </p:cNvPr>
            <p:cNvSpPr/>
            <p:nvPr/>
          </p:nvSpPr>
          <p:spPr>
            <a:xfrm rot="162367">
              <a:off x="4991809" y="2438228"/>
              <a:ext cx="2915693" cy="220844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D4B9D2E-DF03-7E96-06E0-6422F98B01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" r="269"/>
            <a:stretch/>
          </p:blipFill>
          <p:spPr>
            <a:xfrm rot="170717">
              <a:off x="4995131" y="2441551"/>
              <a:ext cx="2911961" cy="2194783"/>
            </a:xfrm>
            <a:prstGeom prst="rect">
              <a:avLst/>
            </a:prstGeom>
          </p:spPr>
        </p:pic>
      </p:grpSp>
      <p:pic>
        <p:nvPicPr>
          <p:cNvPr id="25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114F80E6-5CD4-F670-5199-AA60F22551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016306" y="5459218"/>
            <a:ext cx="125376" cy="125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230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665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66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2" grpId="0" animBg="1"/>
      <p:bldP spid="19" grpId="0" animBg="1"/>
      <p:bldP spid="26" grpId="0" animBg="1"/>
      <p:bldP spid="24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952C4A76-F071-E93D-DDD6-9343D00839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12" name="Rounded Rectangle 7">
            <a:extLst>
              <a:ext uri="{FF2B5EF4-FFF2-40B4-BE49-F238E27FC236}">
                <a16:creationId xmlns:a16="http://schemas.microsoft.com/office/drawing/2014/main" id="{FDA75380-D06D-4D1E-B1E6-9A4AF7C4CDED}"/>
              </a:ext>
            </a:extLst>
          </p:cNvPr>
          <p:cNvSpPr/>
          <p:nvPr/>
        </p:nvSpPr>
        <p:spPr>
          <a:xfrm>
            <a:off x="243531" y="826403"/>
            <a:ext cx="1973590" cy="594616"/>
          </a:xfrm>
          <a:prstGeom prst="roundRect">
            <a:avLst>
              <a:gd name="adj" fmla="val 24790"/>
            </a:avLst>
          </a:prstGeom>
          <a:solidFill>
            <a:srgbClr val="007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EE0D8E1-3E41-6264-C0DD-58F2FF1BF7FA}"/>
              </a:ext>
            </a:extLst>
          </p:cNvPr>
          <p:cNvSpPr/>
          <p:nvPr/>
        </p:nvSpPr>
        <p:spPr bwMode="auto">
          <a:xfrm>
            <a:off x="472189" y="408400"/>
            <a:ext cx="8247463" cy="6041199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19050" cap="rnd">
            <a:solidFill>
              <a:srgbClr val="003E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Rounded Rectangle 6">
            <a:extLst>
              <a:ext uri="{FF2B5EF4-FFF2-40B4-BE49-F238E27FC236}">
                <a16:creationId xmlns:a16="http://schemas.microsoft.com/office/drawing/2014/main" id="{BF1B5870-5EB2-7A2F-15E9-F8E0FBE4F421}"/>
              </a:ext>
            </a:extLst>
          </p:cNvPr>
          <p:cNvSpPr/>
          <p:nvPr/>
        </p:nvSpPr>
        <p:spPr>
          <a:xfrm>
            <a:off x="261579" y="337279"/>
            <a:ext cx="7310405" cy="997967"/>
          </a:xfrm>
          <a:prstGeom prst="roundRect">
            <a:avLst>
              <a:gd name="adj" fmla="val 12587"/>
            </a:avLst>
          </a:prstGeom>
          <a:solidFill>
            <a:srgbClr val="00B050"/>
          </a:solidFill>
          <a:ln w="38100">
            <a:solidFill>
              <a:srgbClr val="00783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400" b="1" dirty="0"/>
              <a:t>What is the landscape like?</a:t>
            </a:r>
            <a:endParaRPr lang="en-GB" sz="4400" dirty="0"/>
          </a:p>
        </p:txBody>
      </p:sp>
      <p:pic>
        <p:nvPicPr>
          <p:cNvPr id="25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114F80E6-5CD4-F670-5199-AA60F22551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016306" y="5459218"/>
            <a:ext cx="125376" cy="125376"/>
          </a:xfrm>
          <a:prstGeom prst="rect">
            <a:avLst/>
          </a:prstGeom>
        </p:spPr>
      </p:pic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F54F1CDE-8938-D346-95C5-BD79A77870EE}"/>
              </a:ext>
            </a:extLst>
          </p:cNvPr>
          <p:cNvSpPr/>
          <p:nvPr/>
        </p:nvSpPr>
        <p:spPr>
          <a:xfrm rot="16200000">
            <a:off x="3973572" y="-597209"/>
            <a:ext cx="1738860" cy="7310403"/>
          </a:xfrm>
          <a:prstGeom prst="roundRect">
            <a:avLst/>
          </a:prstGeom>
          <a:noFill/>
          <a:ln w="28575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8" name="Rectangle: Rounded Corners 25">
            <a:extLst>
              <a:ext uri="{FF2B5EF4-FFF2-40B4-BE49-F238E27FC236}">
                <a16:creationId xmlns:a16="http://schemas.microsoft.com/office/drawing/2014/main" id="{537C540F-7EFD-E34A-AD4E-19D2C5E4A87F}"/>
              </a:ext>
            </a:extLst>
          </p:cNvPr>
          <p:cNvSpPr/>
          <p:nvPr/>
        </p:nvSpPr>
        <p:spPr>
          <a:xfrm rot="153292">
            <a:off x="2145251" y="5442086"/>
            <a:ext cx="2108050" cy="67060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9" name="Rectangle: Rounded Corners 23">
            <a:extLst>
              <a:ext uri="{FF2B5EF4-FFF2-40B4-BE49-F238E27FC236}">
                <a16:creationId xmlns:a16="http://schemas.microsoft.com/office/drawing/2014/main" id="{1DE9961F-511A-3D47-9F5F-855810E67A00}"/>
              </a:ext>
            </a:extLst>
          </p:cNvPr>
          <p:cNvSpPr/>
          <p:nvPr/>
        </p:nvSpPr>
        <p:spPr>
          <a:xfrm rot="153292">
            <a:off x="96893" y="1997913"/>
            <a:ext cx="1757169" cy="67060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AD3544B-1ED1-3C4F-9C3C-078493C294B3}"/>
              </a:ext>
            </a:extLst>
          </p:cNvPr>
          <p:cNvSpPr txBox="1"/>
          <p:nvPr/>
        </p:nvSpPr>
        <p:spPr>
          <a:xfrm>
            <a:off x="4112798" y="2746166"/>
            <a:ext cx="38570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Thar is a huge desert that is spread across both Pakistan and India.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3A77DDA2-EC8E-FA4D-8C9E-CA7CF0B87613}"/>
              </a:ext>
            </a:extLst>
          </p:cNvPr>
          <p:cNvGrpSpPr/>
          <p:nvPr/>
        </p:nvGrpSpPr>
        <p:grpSpPr>
          <a:xfrm>
            <a:off x="243531" y="2524318"/>
            <a:ext cx="3412869" cy="2977430"/>
            <a:chOff x="4682242" y="2171647"/>
            <a:chExt cx="3493178" cy="3047494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D8B19C69-CB70-E244-BDF5-ADE916E71EB0}"/>
                </a:ext>
              </a:extLst>
            </p:cNvPr>
            <p:cNvSpPr/>
            <p:nvPr/>
          </p:nvSpPr>
          <p:spPr>
            <a:xfrm rot="159056">
              <a:off x="4682242" y="2171647"/>
              <a:ext cx="3493178" cy="3047494"/>
            </a:xfrm>
            <a:prstGeom prst="rect">
              <a:avLst/>
            </a:prstGeom>
            <a:solidFill>
              <a:srgbClr val="FCF9E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57AEF757-9A88-0940-AF10-B21A1A2A8F82}"/>
                </a:ext>
              </a:extLst>
            </p:cNvPr>
            <p:cNvSpPr/>
            <p:nvPr/>
          </p:nvSpPr>
          <p:spPr>
            <a:xfrm rot="162367">
              <a:off x="4991809" y="2438228"/>
              <a:ext cx="2915693" cy="220844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AE48AFD9-9B97-F549-B283-97CF6F5E89A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930" b="4930"/>
            <a:stretch/>
          </p:blipFill>
          <p:spPr>
            <a:xfrm rot="170717">
              <a:off x="4995131" y="2441551"/>
              <a:ext cx="2911960" cy="2194784"/>
            </a:xfrm>
            <a:prstGeom prst="rect">
              <a:avLst/>
            </a:prstGeom>
          </p:spPr>
        </p:pic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A01DE8C1-D5AC-9349-B9B1-74FEAC58CA0C}"/>
              </a:ext>
            </a:extLst>
          </p:cNvPr>
          <p:cNvSpPr txBox="1"/>
          <p:nvPr/>
        </p:nvSpPr>
        <p:spPr>
          <a:xfrm>
            <a:off x="-324060" y="6159341"/>
            <a:ext cx="508236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800" b="0" i="0" u="none" strike="noStrike" dirty="0">
                <a:solidFill>
                  <a:srgbClr val="1C1C1C"/>
                </a:solidFill>
                <a:effectLst/>
                <a:latin typeface="Roboto" panose="02000000000000000000" pitchFamily="2" charset="0"/>
              </a:rPr>
              <a:t>“</a:t>
            </a:r>
            <a:r>
              <a:rPr lang="en-GB" sz="800" b="1" i="0" u="sng" strike="noStrike" dirty="0">
                <a:solidFill>
                  <a:srgbClr val="212124"/>
                </a:solidFill>
                <a:effectLst/>
                <a:latin typeface="Roboto" panose="02000000000000000000" pitchFamily="2" charset="0"/>
                <a:hlinkClick r:id="rId6"/>
              </a:rPr>
              <a:t>Thar Desert, Jaisalmer</a:t>
            </a:r>
            <a:r>
              <a:rPr lang="en-GB" sz="800" b="0" i="0" u="none" strike="noStrike" dirty="0">
                <a:solidFill>
                  <a:srgbClr val="1C1C1C"/>
                </a:solidFill>
                <a:effectLst/>
                <a:latin typeface="Roboto" panose="02000000000000000000" pitchFamily="2" charset="0"/>
              </a:rPr>
              <a:t>” by </a:t>
            </a:r>
            <a:r>
              <a:rPr lang="en-GB" sz="800" b="1" i="0" u="none" strike="noStrike" dirty="0" err="1">
                <a:solidFill>
                  <a:srgbClr val="1C1C1C"/>
                </a:solidFill>
                <a:effectLst/>
                <a:latin typeface="Roboto" panose="02000000000000000000" pitchFamily="2" charset="0"/>
              </a:rPr>
              <a:t>Ninara</a:t>
            </a:r>
            <a:r>
              <a:rPr lang="en-GB" sz="800" b="0" i="0" u="none" strike="noStrike" dirty="0" err="1">
                <a:solidFill>
                  <a:srgbClr val="1C1C1C"/>
                </a:solidFill>
                <a:effectLst/>
                <a:latin typeface="Roboto" panose="02000000000000000000" pitchFamily="2" charset="0"/>
              </a:rPr>
              <a:t>is</a:t>
            </a:r>
            <a:r>
              <a:rPr lang="en-GB" sz="800" b="0" i="0" u="none" strike="noStrike" dirty="0">
                <a:solidFill>
                  <a:srgbClr val="1C1C1C"/>
                </a:solidFill>
                <a:effectLst/>
                <a:latin typeface="Roboto" panose="02000000000000000000" pitchFamily="2" charset="0"/>
              </a:rPr>
              <a:t> licensed under </a:t>
            </a:r>
            <a:r>
              <a:rPr lang="en-GB" sz="800" b="1" i="0" u="sng" strike="noStrike" dirty="0">
                <a:solidFill>
                  <a:srgbClr val="23A7F9"/>
                </a:solidFill>
                <a:effectLst/>
                <a:latin typeface="Roboto" panose="02000000000000000000" pitchFamily="2" charset="0"/>
                <a:hlinkClick r:id="rId7"/>
              </a:rPr>
              <a:t>CC BY 2.0 DEED</a:t>
            </a:r>
            <a:endParaRPr lang="en-GB" b="0" dirty="0">
              <a:effectLst/>
            </a:endParaRPr>
          </a:p>
          <a:p>
            <a:br>
              <a:rPr lang="en-GB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3948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65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66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2" grpId="0" animBg="1"/>
      <p:bldP spid="13" grpId="0" animBg="1"/>
      <p:bldP spid="37" grpId="0" animBg="1"/>
      <p:bldP spid="38" grpId="0" animBg="1"/>
      <p:bldP spid="3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952C4A76-F071-E93D-DDD6-9343D00839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12" name="Rounded Rectangle 7">
            <a:extLst>
              <a:ext uri="{FF2B5EF4-FFF2-40B4-BE49-F238E27FC236}">
                <a16:creationId xmlns:a16="http://schemas.microsoft.com/office/drawing/2014/main" id="{FDA75380-D06D-4D1E-B1E6-9A4AF7C4CDED}"/>
              </a:ext>
            </a:extLst>
          </p:cNvPr>
          <p:cNvSpPr/>
          <p:nvPr/>
        </p:nvSpPr>
        <p:spPr>
          <a:xfrm>
            <a:off x="243531" y="826403"/>
            <a:ext cx="1973590" cy="594616"/>
          </a:xfrm>
          <a:prstGeom prst="roundRect">
            <a:avLst>
              <a:gd name="adj" fmla="val 24790"/>
            </a:avLst>
          </a:prstGeom>
          <a:solidFill>
            <a:srgbClr val="007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EE0D8E1-3E41-6264-C0DD-58F2FF1BF7FA}"/>
              </a:ext>
            </a:extLst>
          </p:cNvPr>
          <p:cNvSpPr/>
          <p:nvPr/>
        </p:nvSpPr>
        <p:spPr bwMode="auto">
          <a:xfrm>
            <a:off x="472189" y="421634"/>
            <a:ext cx="8247463" cy="6041199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19050" cap="rnd">
            <a:solidFill>
              <a:srgbClr val="003E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4EBF192-63F9-9FD3-736D-B2EFC3301E96}"/>
              </a:ext>
            </a:extLst>
          </p:cNvPr>
          <p:cNvSpPr/>
          <p:nvPr/>
        </p:nvSpPr>
        <p:spPr>
          <a:xfrm rot="16200000">
            <a:off x="3400436" y="-564437"/>
            <a:ext cx="997968" cy="6210710"/>
          </a:xfrm>
          <a:prstGeom prst="roundRect">
            <a:avLst/>
          </a:prstGeom>
          <a:noFill/>
          <a:ln w="28575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2D955AD8-0ABB-5A34-A429-FF496262FC08}"/>
              </a:ext>
            </a:extLst>
          </p:cNvPr>
          <p:cNvSpPr/>
          <p:nvPr/>
        </p:nvSpPr>
        <p:spPr>
          <a:xfrm rot="153292">
            <a:off x="6223979" y="5467444"/>
            <a:ext cx="2294743" cy="72999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6AF5231-AF92-5517-AA28-F779B2B10DDF}"/>
              </a:ext>
            </a:extLst>
          </p:cNvPr>
          <p:cNvSpPr/>
          <p:nvPr/>
        </p:nvSpPr>
        <p:spPr>
          <a:xfrm rot="153292">
            <a:off x="4922698" y="1743402"/>
            <a:ext cx="1912787" cy="72999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5DEBAB1-796D-0CCF-1DDD-727EC50406FC}"/>
              </a:ext>
            </a:extLst>
          </p:cNvPr>
          <p:cNvSpPr txBox="1"/>
          <p:nvPr/>
        </p:nvSpPr>
        <p:spPr>
          <a:xfrm>
            <a:off x="1035506" y="2187663"/>
            <a:ext cx="39379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Pakistan Monument is a popular tourist destination in Islamabad.</a:t>
            </a:r>
          </a:p>
        </p:txBody>
      </p:sp>
      <p:sp>
        <p:nvSpPr>
          <p:cNvPr id="13" name="Rounded Rectangle 6">
            <a:extLst>
              <a:ext uri="{FF2B5EF4-FFF2-40B4-BE49-F238E27FC236}">
                <a16:creationId xmlns:a16="http://schemas.microsoft.com/office/drawing/2014/main" id="{BF1B5870-5EB2-7A2F-15E9-F8E0FBE4F421}"/>
              </a:ext>
            </a:extLst>
          </p:cNvPr>
          <p:cNvSpPr/>
          <p:nvPr/>
        </p:nvSpPr>
        <p:spPr>
          <a:xfrm>
            <a:off x="261579" y="337279"/>
            <a:ext cx="7310405" cy="997967"/>
          </a:xfrm>
          <a:prstGeom prst="roundRect">
            <a:avLst>
              <a:gd name="adj" fmla="val 12587"/>
            </a:avLst>
          </a:prstGeom>
          <a:solidFill>
            <a:srgbClr val="00B050"/>
          </a:solidFill>
          <a:ln w="38100">
            <a:solidFill>
              <a:srgbClr val="00783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000" b="1" dirty="0"/>
              <a:t>What landmarks can be seen?</a:t>
            </a:r>
            <a:endParaRPr lang="en-GB" sz="4000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6E457D3-DC2C-B44C-2C30-D3CCB56FC8F9}"/>
              </a:ext>
            </a:extLst>
          </p:cNvPr>
          <p:cNvGrpSpPr/>
          <p:nvPr/>
        </p:nvGrpSpPr>
        <p:grpSpPr>
          <a:xfrm>
            <a:off x="5202149" y="1980758"/>
            <a:ext cx="2906345" cy="3925367"/>
            <a:chOff x="4682242" y="2171647"/>
            <a:chExt cx="3493178" cy="3047494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6523C26-D279-7E2E-E1AA-8C571DF5CB67}"/>
                </a:ext>
              </a:extLst>
            </p:cNvPr>
            <p:cNvSpPr/>
            <p:nvPr/>
          </p:nvSpPr>
          <p:spPr>
            <a:xfrm rot="159056">
              <a:off x="4682242" y="2171647"/>
              <a:ext cx="3493178" cy="3047494"/>
            </a:xfrm>
            <a:prstGeom prst="rect">
              <a:avLst/>
            </a:prstGeom>
            <a:solidFill>
              <a:srgbClr val="FCF9E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7F1C9CB-9DE8-C1D1-E9A1-14F54133000D}"/>
                </a:ext>
              </a:extLst>
            </p:cNvPr>
            <p:cNvSpPr/>
            <p:nvPr/>
          </p:nvSpPr>
          <p:spPr>
            <a:xfrm rot="162367">
              <a:off x="4991809" y="2438228"/>
              <a:ext cx="2915693" cy="220844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D4B9D2E-DF03-7E96-06E0-6422F98B01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243" b="6243"/>
            <a:stretch/>
          </p:blipFill>
          <p:spPr>
            <a:xfrm rot="170717">
              <a:off x="4982259" y="2441343"/>
              <a:ext cx="2911962" cy="2529795"/>
            </a:xfrm>
            <a:prstGeom prst="rect">
              <a:avLst/>
            </a:prstGeom>
          </p:spPr>
        </p:pic>
      </p:grpSp>
      <p:pic>
        <p:nvPicPr>
          <p:cNvPr id="25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114F80E6-5CD4-F670-5199-AA60F22551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016306" y="5459218"/>
            <a:ext cx="125376" cy="125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29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665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66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2" grpId="0" animBg="1"/>
      <p:bldP spid="19" grpId="0" animBg="1"/>
      <p:bldP spid="26" grpId="0" animBg="1"/>
      <p:bldP spid="24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952C4A76-F071-E93D-DDD6-9343D00839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12" name="Rounded Rectangle 7">
            <a:extLst>
              <a:ext uri="{FF2B5EF4-FFF2-40B4-BE49-F238E27FC236}">
                <a16:creationId xmlns:a16="http://schemas.microsoft.com/office/drawing/2014/main" id="{FDA75380-D06D-4D1E-B1E6-9A4AF7C4CDED}"/>
              </a:ext>
            </a:extLst>
          </p:cNvPr>
          <p:cNvSpPr/>
          <p:nvPr/>
        </p:nvSpPr>
        <p:spPr>
          <a:xfrm>
            <a:off x="243531" y="826403"/>
            <a:ext cx="1973590" cy="594616"/>
          </a:xfrm>
          <a:prstGeom prst="roundRect">
            <a:avLst>
              <a:gd name="adj" fmla="val 24790"/>
            </a:avLst>
          </a:prstGeom>
          <a:solidFill>
            <a:srgbClr val="007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EE0D8E1-3E41-6264-C0DD-58F2FF1BF7FA}"/>
              </a:ext>
            </a:extLst>
          </p:cNvPr>
          <p:cNvSpPr/>
          <p:nvPr/>
        </p:nvSpPr>
        <p:spPr bwMode="auto">
          <a:xfrm>
            <a:off x="472189" y="421634"/>
            <a:ext cx="8247463" cy="6041199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19050" cap="rnd">
            <a:solidFill>
              <a:srgbClr val="003E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4EBF192-63F9-9FD3-736D-B2EFC3301E96}"/>
              </a:ext>
            </a:extLst>
          </p:cNvPr>
          <p:cNvSpPr/>
          <p:nvPr/>
        </p:nvSpPr>
        <p:spPr>
          <a:xfrm rot="16200000">
            <a:off x="3376582" y="425950"/>
            <a:ext cx="997968" cy="6210710"/>
          </a:xfrm>
          <a:prstGeom prst="roundRect">
            <a:avLst/>
          </a:prstGeom>
          <a:noFill/>
          <a:ln w="28575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2D955AD8-0ABB-5A34-A429-FF496262FC08}"/>
              </a:ext>
            </a:extLst>
          </p:cNvPr>
          <p:cNvSpPr/>
          <p:nvPr/>
        </p:nvSpPr>
        <p:spPr>
          <a:xfrm rot="153292">
            <a:off x="6173815" y="4538482"/>
            <a:ext cx="2294743" cy="72999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6AF5231-AF92-5517-AA28-F779B2B10DDF}"/>
              </a:ext>
            </a:extLst>
          </p:cNvPr>
          <p:cNvSpPr/>
          <p:nvPr/>
        </p:nvSpPr>
        <p:spPr>
          <a:xfrm rot="153292">
            <a:off x="4922698" y="1743402"/>
            <a:ext cx="1912787" cy="72999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5DEBAB1-796D-0CCF-1DDD-727EC50406FC}"/>
              </a:ext>
            </a:extLst>
          </p:cNvPr>
          <p:cNvSpPr txBox="1"/>
          <p:nvPr/>
        </p:nvSpPr>
        <p:spPr>
          <a:xfrm>
            <a:off x="1011652" y="3178050"/>
            <a:ext cx="39379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Faisal Mosque is one of the largest mosques in Asia. </a:t>
            </a:r>
          </a:p>
        </p:txBody>
      </p:sp>
      <p:sp>
        <p:nvSpPr>
          <p:cNvPr id="13" name="Rounded Rectangle 6">
            <a:extLst>
              <a:ext uri="{FF2B5EF4-FFF2-40B4-BE49-F238E27FC236}">
                <a16:creationId xmlns:a16="http://schemas.microsoft.com/office/drawing/2014/main" id="{BF1B5870-5EB2-7A2F-15E9-F8E0FBE4F421}"/>
              </a:ext>
            </a:extLst>
          </p:cNvPr>
          <p:cNvSpPr/>
          <p:nvPr/>
        </p:nvSpPr>
        <p:spPr>
          <a:xfrm>
            <a:off x="261579" y="337279"/>
            <a:ext cx="7310405" cy="997967"/>
          </a:xfrm>
          <a:prstGeom prst="roundRect">
            <a:avLst>
              <a:gd name="adj" fmla="val 12587"/>
            </a:avLst>
          </a:prstGeom>
          <a:solidFill>
            <a:srgbClr val="00B050"/>
          </a:solidFill>
          <a:ln w="38100">
            <a:solidFill>
              <a:srgbClr val="00783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000" b="1" dirty="0"/>
              <a:t>What landmarks can be seen?</a:t>
            </a:r>
            <a:endParaRPr lang="en-GB" sz="4000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6E457D3-DC2C-B44C-2C30-D3CCB56FC8F9}"/>
              </a:ext>
            </a:extLst>
          </p:cNvPr>
          <p:cNvGrpSpPr/>
          <p:nvPr/>
        </p:nvGrpSpPr>
        <p:grpSpPr>
          <a:xfrm>
            <a:off x="5223249" y="1981247"/>
            <a:ext cx="2906345" cy="3012960"/>
            <a:chOff x="4707602" y="2172027"/>
            <a:chExt cx="3493178" cy="2339139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6523C26-D279-7E2E-E1AA-8C571DF5CB67}"/>
                </a:ext>
              </a:extLst>
            </p:cNvPr>
            <p:cNvSpPr/>
            <p:nvPr/>
          </p:nvSpPr>
          <p:spPr>
            <a:xfrm rot="159056">
              <a:off x="4707602" y="2172027"/>
              <a:ext cx="3493178" cy="2339139"/>
            </a:xfrm>
            <a:prstGeom prst="rect">
              <a:avLst/>
            </a:prstGeom>
            <a:solidFill>
              <a:srgbClr val="FCF9E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7F1C9CB-9DE8-C1D1-E9A1-14F54133000D}"/>
                </a:ext>
              </a:extLst>
            </p:cNvPr>
            <p:cNvSpPr/>
            <p:nvPr/>
          </p:nvSpPr>
          <p:spPr>
            <a:xfrm rot="162367">
              <a:off x="5010568" y="2438514"/>
              <a:ext cx="2915693" cy="169515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D4B9D2E-DF03-7E96-06E0-6422F98B01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24" r="11124"/>
            <a:stretch/>
          </p:blipFill>
          <p:spPr>
            <a:xfrm rot="170717">
              <a:off x="5011084" y="2433168"/>
              <a:ext cx="2911962" cy="1700416"/>
            </a:xfrm>
            <a:prstGeom prst="rect">
              <a:avLst/>
            </a:prstGeom>
          </p:spPr>
        </p:pic>
      </p:grpSp>
      <p:pic>
        <p:nvPicPr>
          <p:cNvPr id="25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114F80E6-5CD4-F670-5199-AA60F22551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016306" y="5459218"/>
            <a:ext cx="125376" cy="12537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24F9EEF-6B85-194C-8B4C-DD5E178E8D4D}"/>
              </a:ext>
            </a:extLst>
          </p:cNvPr>
          <p:cNvSpPr txBox="1"/>
          <p:nvPr/>
        </p:nvSpPr>
        <p:spPr>
          <a:xfrm>
            <a:off x="4146301" y="5430875"/>
            <a:ext cx="5081664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700" b="0" i="0" u="none" strike="noStrike" dirty="0">
                <a:solidFill>
                  <a:srgbClr val="1C1C1C"/>
                </a:solidFill>
                <a:effectLst/>
                <a:latin typeface="Roboto" panose="02000000000000000000" pitchFamily="2" charset="0"/>
              </a:rPr>
              <a:t>“</a:t>
            </a:r>
            <a:r>
              <a:rPr lang="en-GB" sz="700" b="1" i="0" u="sng" strike="noStrike" dirty="0">
                <a:solidFill>
                  <a:srgbClr val="212124"/>
                </a:solidFill>
                <a:effectLst/>
                <a:latin typeface="Roboto" panose="02000000000000000000" pitchFamily="2" charset="0"/>
                <a:hlinkClick r:id="rId6"/>
              </a:rPr>
              <a:t>Faisal Mosque</a:t>
            </a:r>
            <a:r>
              <a:rPr lang="en-GB" sz="700" b="0" i="0" u="none" strike="noStrike" dirty="0">
                <a:solidFill>
                  <a:srgbClr val="1C1C1C"/>
                </a:solidFill>
                <a:effectLst/>
                <a:latin typeface="Roboto" panose="02000000000000000000" pitchFamily="2" charset="0"/>
              </a:rPr>
              <a:t>” by </a:t>
            </a:r>
            <a:r>
              <a:rPr lang="en-GB" sz="700" b="1" i="0" u="none" strike="noStrike" dirty="0" err="1">
                <a:solidFill>
                  <a:srgbClr val="1C1C1C"/>
                </a:solidFill>
                <a:effectLst/>
                <a:latin typeface="Roboto" panose="02000000000000000000" pitchFamily="2" charset="0"/>
              </a:rPr>
              <a:t>Guilhem</a:t>
            </a:r>
            <a:r>
              <a:rPr lang="en-GB" sz="700" b="1" i="0" u="none" strike="noStrike" dirty="0">
                <a:solidFill>
                  <a:srgbClr val="1C1C1C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GB" sz="700" b="1" i="0" u="none" strike="noStrike" dirty="0" err="1">
                <a:solidFill>
                  <a:srgbClr val="1C1C1C"/>
                </a:solidFill>
                <a:effectLst/>
                <a:latin typeface="Roboto" panose="02000000000000000000" pitchFamily="2" charset="0"/>
              </a:rPr>
              <a:t>Vellut</a:t>
            </a:r>
            <a:r>
              <a:rPr lang="en-GB" sz="700" b="1" i="0" u="none" strike="noStrike" dirty="0">
                <a:solidFill>
                  <a:srgbClr val="212124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GB" sz="700" b="0" i="0" u="none" strike="noStrike" dirty="0">
                <a:solidFill>
                  <a:srgbClr val="1C1C1C"/>
                </a:solidFill>
                <a:effectLst/>
                <a:latin typeface="Roboto" panose="02000000000000000000" pitchFamily="2" charset="0"/>
              </a:rPr>
              <a:t>is licensed under </a:t>
            </a:r>
            <a:r>
              <a:rPr lang="en-GB" sz="700" b="1" i="0" u="sng" strike="noStrike" dirty="0">
                <a:solidFill>
                  <a:srgbClr val="23A7F9"/>
                </a:solidFill>
                <a:effectLst/>
                <a:latin typeface="Roboto" panose="02000000000000000000" pitchFamily="2" charset="0"/>
                <a:hlinkClick r:id="rId7"/>
              </a:rPr>
              <a:t>CC BY 2.0 DEED</a:t>
            </a:r>
            <a:endParaRPr lang="en-GB" sz="700" b="0" dirty="0">
              <a:effectLst/>
            </a:endParaRPr>
          </a:p>
          <a:p>
            <a:br>
              <a:rPr lang="en-GB" sz="700" b="0" dirty="0">
                <a:effectLst/>
              </a:rPr>
            </a:br>
            <a:endParaRPr lang="en-US" sz="700" dirty="0"/>
          </a:p>
        </p:txBody>
      </p:sp>
    </p:spTree>
    <p:extLst>
      <p:ext uri="{BB962C8B-B14F-4D97-AF65-F5344CB8AC3E}">
        <p14:creationId xmlns:p14="http://schemas.microsoft.com/office/powerpoint/2010/main" val="333823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665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66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2" grpId="0" animBg="1"/>
      <p:bldP spid="19" grpId="0" animBg="1"/>
      <p:bldP spid="26" grpId="0" animBg="1"/>
      <p:bldP spid="24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952C4A76-F071-E93D-DDD6-9343D00839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12" name="Rounded Rectangle 7">
            <a:extLst>
              <a:ext uri="{FF2B5EF4-FFF2-40B4-BE49-F238E27FC236}">
                <a16:creationId xmlns:a16="http://schemas.microsoft.com/office/drawing/2014/main" id="{FDA75380-D06D-4D1E-B1E6-9A4AF7C4CDED}"/>
              </a:ext>
            </a:extLst>
          </p:cNvPr>
          <p:cNvSpPr/>
          <p:nvPr/>
        </p:nvSpPr>
        <p:spPr>
          <a:xfrm>
            <a:off x="243531" y="826403"/>
            <a:ext cx="1973590" cy="594616"/>
          </a:xfrm>
          <a:prstGeom prst="roundRect">
            <a:avLst>
              <a:gd name="adj" fmla="val 24790"/>
            </a:avLst>
          </a:prstGeom>
          <a:solidFill>
            <a:srgbClr val="007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EE0D8E1-3E41-6264-C0DD-58F2FF1BF7FA}"/>
              </a:ext>
            </a:extLst>
          </p:cNvPr>
          <p:cNvSpPr/>
          <p:nvPr/>
        </p:nvSpPr>
        <p:spPr bwMode="auto">
          <a:xfrm>
            <a:off x="472189" y="421634"/>
            <a:ext cx="8247463" cy="6041199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19050" cap="rnd">
            <a:solidFill>
              <a:srgbClr val="003E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4EBF192-63F9-9FD3-736D-B2EFC3301E96}"/>
              </a:ext>
            </a:extLst>
          </p:cNvPr>
          <p:cNvSpPr/>
          <p:nvPr/>
        </p:nvSpPr>
        <p:spPr>
          <a:xfrm rot="16200000">
            <a:off x="3129062" y="-293064"/>
            <a:ext cx="1540715" cy="6210710"/>
          </a:xfrm>
          <a:prstGeom prst="roundRect">
            <a:avLst/>
          </a:prstGeom>
          <a:noFill/>
          <a:ln w="28575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2D955AD8-0ABB-5A34-A429-FF496262FC08}"/>
              </a:ext>
            </a:extLst>
          </p:cNvPr>
          <p:cNvSpPr/>
          <p:nvPr/>
        </p:nvSpPr>
        <p:spPr>
          <a:xfrm rot="153292">
            <a:off x="6173815" y="4538482"/>
            <a:ext cx="2294743" cy="72999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6AF5231-AF92-5517-AA28-F779B2B10DDF}"/>
              </a:ext>
            </a:extLst>
          </p:cNvPr>
          <p:cNvSpPr/>
          <p:nvPr/>
        </p:nvSpPr>
        <p:spPr>
          <a:xfrm rot="153292">
            <a:off x="4922698" y="1743402"/>
            <a:ext cx="1912787" cy="72999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5DEBAB1-796D-0CCF-1DDD-727EC50406FC}"/>
              </a:ext>
            </a:extLst>
          </p:cNvPr>
          <p:cNvSpPr txBox="1"/>
          <p:nvPr/>
        </p:nvSpPr>
        <p:spPr>
          <a:xfrm>
            <a:off x="1035506" y="2187663"/>
            <a:ext cx="39379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Mohenjo-daro</a:t>
            </a:r>
            <a:r>
              <a:rPr lang="en-GB" dirty="0"/>
              <a:t> is a group of mounds and ruins on the bank of the Indus river. People lived there thousands of years ago.</a:t>
            </a:r>
          </a:p>
        </p:txBody>
      </p:sp>
      <p:sp>
        <p:nvSpPr>
          <p:cNvPr id="13" name="Rounded Rectangle 6">
            <a:extLst>
              <a:ext uri="{FF2B5EF4-FFF2-40B4-BE49-F238E27FC236}">
                <a16:creationId xmlns:a16="http://schemas.microsoft.com/office/drawing/2014/main" id="{BF1B5870-5EB2-7A2F-15E9-F8E0FBE4F421}"/>
              </a:ext>
            </a:extLst>
          </p:cNvPr>
          <p:cNvSpPr/>
          <p:nvPr/>
        </p:nvSpPr>
        <p:spPr>
          <a:xfrm>
            <a:off x="261579" y="337279"/>
            <a:ext cx="7310405" cy="997967"/>
          </a:xfrm>
          <a:prstGeom prst="roundRect">
            <a:avLst>
              <a:gd name="adj" fmla="val 12587"/>
            </a:avLst>
          </a:prstGeom>
          <a:solidFill>
            <a:srgbClr val="00B050"/>
          </a:solidFill>
          <a:ln w="38100">
            <a:solidFill>
              <a:srgbClr val="00783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000" b="1" dirty="0"/>
              <a:t>What landmarks can be seen?</a:t>
            </a:r>
            <a:endParaRPr lang="en-GB" sz="4000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6E457D3-DC2C-B44C-2C30-D3CCB56FC8F9}"/>
              </a:ext>
            </a:extLst>
          </p:cNvPr>
          <p:cNvGrpSpPr/>
          <p:nvPr/>
        </p:nvGrpSpPr>
        <p:grpSpPr>
          <a:xfrm>
            <a:off x="5223249" y="1981247"/>
            <a:ext cx="2906345" cy="3012960"/>
            <a:chOff x="4707602" y="2172027"/>
            <a:chExt cx="3493178" cy="2339139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6523C26-D279-7E2E-E1AA-8C571DF5CB67}"/>
                </a:ext>
              </a:extLst>
            </p:cNvPr>
            <p:cNvSpPr/>
            <p:nvPr/>
          </p:nvSpPr>
          <p:spPr>
            <a:xfrm rot="159056">
              <a:off x="4707602" y="2172027"/>
              <a:ext cx="3493178" cy="2339139"/>
            </a:xfrm>
            <a:prstGeom prst="rect">
              <a:avLst/>
            </a:prstGeom>
            <a:solidFill>
              <a:srgbClr val="FCF9E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7F1C9CB-9DE8-C1D1-E9A1-14F54133000D}"/>
                </a:ext>
              </a:extLst>
            </p:cNvPr>
            <p:cNvSpPr/>
            <p:nvPr/>
          </p:nvSpPr>
          <p:spPr>
            <a:xfrm rot="162367">
              <a:off x="5010568" y="2438514"/>
              <a:ext cx="2915693" cy="169515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D4B9D2E-DF03-7E96-06E0-6422F98B01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28" r="13128"/>
            <a:stretch/>
          </p:blipFill>
          <p:spPr>
            <a:xfrm rot="170717">
              <a:off x="5011084" y="2433168"/>
              <a:ext cx="2911962" cy="1700416"/>
            </a:xfrm>
            <a:prstGeom prst="rect">
              <a:avLst/>
            </a:prstGeom>
          </p:spPr>
        </p:pic>
      </p:grpSp>
      <p:pic>
        <p:nvPicPr>
          <p:cNvPr id="25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114F80E6-5CD4-F670-5199-AA60F22551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016306" y="5459218"/>
            <a:ext cx="125376" cy="125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088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665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66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2" grpId="0" animBg="1"/>
      <p:bldP spid="19" grpId="0" animBg="1"/>
      <p:bldP spid="26" grpId="0" animBg="1"/>
      <p:bldP spid="24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952C4A76-F071-E93D-DDD6-9343D00839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12" name="Rounded Rectangle 7">
            <a:extLst>
              <a:ext uri="{FF2B5EF4-FFF2-40B4-BE49-F238E27FC236}">
                <a16:creationId xmlns:a16="http://schemas.microsoft.com/office/drawing/2014/main" id="{FDA75380-D06D-4D1E-B1E6-9A4AF7C4CDED}"/>
              </a:ext>
            </a:extLst>
          </p:cNvPr>
          <p:cNvSpPr/>
          <p:nvPr/>
        </p:nvSpPr>
        <p:spPr>
          <a:xfrm>
            <a:off x="243531" y="826403"/>
            <a:ext cx="1973590" cy="594616"/>
          </a:xfrm>
          <a:prstGeom prst="roundRect">
            <a:avLst>
              <a:gd name="adj" fmla="val 24790"/>
            </a:avLst>
          </a:prstGeom>
          <a:solidFill>
            <a:srgbClr val="007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EE0D8E1-3E41-6264-C0DD-58F2FF1BF7FA}"/>
              </a:ext>
            </a:extLst>
          </p:cNvPr>
          <p:cNvSpPr/>
          <p:nvPr/>
        </p:nvSpPr>
        <p:spPr bwMode="auto">
          <a:xfrm>
            <a:off x="472189" y="408400"/>
            <a:ext cx="8247463" cy="6041199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19050" cap="rnd">
            <a:solidFill>
              <a:srgbClr val="003E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Rounded Rectangle 6">
            <a:extLst>
              <a:ext uri="{FF2B5EF4-FFF2-40B4-BE49-F238E27FC236}">
                <a16:creationId xmlns:a16="http://schemas.microsoft.com/office/drawing/2014/main" id="{BF1B5870-5EB2-7A2F-15E9-F8E0FBE4F421}"/>
              </a:ext>
            </a:extLst>
          </p:cNvPr>
          <p:cNvSpPr/>
          <p:nvPr/>
        </p:nvSpPr>
        <p:spPr>
          <a:xfrm>
            <a:off x="261579" y="337279"/>
            <a:ext cx="7310405" cy="997967"/>
          </a:xfrm>
          <a:prstGeom prst="roundRect">
            <a:avLst>
              <a:gd name="adj" fmla="val 12587"/>
            </a:avLst>
          </a:prstGeom>
          <a:solidFill>
            <a:srgbClr val="00B050"/>
          </a:solidFill>
          <a:ln w="38100">
            <a:solidFill>
              <a:srgbClr val="00783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600" b="1" dirty="0"/>
              <a:t>What is the wildlife like?</a:t>
            </a:r>
            <a:endParaRPr lang="en-GB" sz="4600" dirty="0"/>
          </a:p>
        </p:txBody>
      </p:sp>
      <p:pic>
        <p:nvPicPr>
          <p:cNvPr id="25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114F80E6-5CD4-F670-5199-AA60F22551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016306" y="5459218"/>
            <a:ext cx="125376" cy="125376"/>
          </a:xfrm>
          <a:prstGeom prst="rect">
            <a:avLst/>
          </a:prstGeom>
        </p:spPr>
      </p:pic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F54F1CDE-8938-D346-95C5-BD79A77870EE}"/>
              </a:ext>
            </a:extLst>
          </p:cNvPr>
          <p:cNvSpPr/>
          <p:nvPr/>
        </p:nvSpPr>
        <p:spPr>
          <a:xfrm rot="16200000">
            <a:off x="3973572" y="-597209"/>
            <a:ext cx="1738860" cy="7310403"/>
          </a:xfrm>
          <a:prstGeom prst="roundRect">
            <a:avLst/>
          </a:prstGeom>
          <a:noFill/>
          <a:ln w="28575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8" name="Rectangle: Rounded Corners 25">
            <a:extLst>
              <a:ext uri="{FF2B5EF4-FFF2-40B4-BE49-F238E27FC236}">
                <a16:creationId xmlns:a16="http://schemas.microsoft.com/office/drawing/2014/main" id="{537C540F-7EFD-E34A-AD4E-19D2C5E4A87F}"/>
              </a:ext>
            </a:extLst>
          </p:cNvPr>
          <p:cNvSpPr/>
          <p:nvPr/>
        </p:nvSpPr>
        <p:spPr>
          <a:xfrm rot="153292">
            <a:off x="2145251" y="5442086"/>
            <a:ext cx="2108050" cy="67060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9" name="Rectangle: Rounded Corners 23">
            <a:extLst>
              <a:ext uri="{FF2B5EF4-FFF2-40B4-BE49-F238E27FC236}">
                <a16:creationId xmlns:a16="http://schemas.microsoft.com/office/drawing/2014/main" id="{1DE9961F-511A-3D47-9F5F-855810E67A00}"/>
              </a:ext>
            </a:extLst>
          </p:cNvPr>
          <p:cNvSpPr/>
          <p:nvPr/>
        </p:nvSpPr>
        <p:spPr>
          <a:xfrm rot="153292">
            <a:off x="96893" y="1997913"/>
            <a:ext cx="1757169" cy="67060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AD3544B-1ED1-3C4F-9C3C-078493C294B3}"/>
              </a:ext>
            </a:extLst>
          </p:cNvPr>
          <p:cNvSpPr txBox="1"/>
          <p:nvPr/>
        </p:nvSpPr>
        <p:spPr>
          <a:xfrm>
            <a:off x="4112798" y="2496742"/>
            <a:ext cx="385705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are brown bears, black Himalayan bears and snow leopards in the northern mountains of Pakistan.</a:t>
            </a:r>
          </a:p>
          <a:p>
            <a:endParaRPr lang="en-GB" dirty="0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3A77DDA2-EC8E-FA4D-8C9E-CA7CF0B87613}"/>
              </a:ext>
            </a:extLst>
          </p:cNvPr>
          <p:cNvGrpSpPr/>
          <p:nvPr/>
        </p:nvGrpSpPr>
        <p:grpSpPr>
          <a:xfrm>
            <a:off x="243531" y="2524318"/>
            <a:ext cx="3412869" cy="2977430"/>
            <a:chOff x="4682242" y="2171647"/>
            <a:chExt cx="3493178" cy="3047494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D8B19C69-CB70-E244-BDF5-ADE916E71EB0}"/>
                </a:ext>
              </a:extLst>
            </p:cNvPr>
            <p:cNvSpPr/>
            <p:nvPr/>
          </p:nvSpPr>
          <p:spPr>
            <a:xfrm rot="159056">
              <a:off x="4682242" y="2171647"/>
              <a:ext cx="3493178" cy="3047494"/>
            </a:xfrm>
            <a:prstGeom prst="rect">
              <a:avLst/>
            </a:prstGeom>
            <a:solidFill>
              <a:srgbClr val="FCF9E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57AEF757-9A88-0940-AF10-B21A1A2A8F82}"/>
                </a:ext>
              </a:extLst>
            </p:cNvPr>
            <p:cNvSpPr/>
            <p:nvPr/>
          </p:nvSpPr>
          <p:spPr>
            <a:xfrm rot="162367">
              <a:off x="4991809" y="2438228"/>
              <a:ext cx="2915693" cy="220844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AE48AFD9-9B97-F549-B283-97CF6F5E89A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44" r="5844"/>
            <a:stretch/>
          </p:blipFill>
          <p:spPr>
            <a:xfrm rot="170717">
              <a:off x="4995131" y="2441551"/>
              <a:ext cx="2911960" cy="2194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09844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65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66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2" grpId="0" animBg="1"/>
      <p:bldP spid="13" grpId="0" animBg="1"/>
      <p:bldP spid="37" grpId="0" animBg="1"/>
      <p:bldP spid="38" grpId="0" animBg="1"/>
      <p:bldP spid="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952C4A76-F071-E93D-DDD6-9343D00839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12" name="Rounded Rectangle 7">
            <a:extLst>
              <a:ext uri="{FF2B5EF4-FFF2-40B4-BE49-F238E27FC236}">
                <a16:creationId xmlns:a16="http://schemas.microsoft.com/office/drawing/2014/main" id="{FDA75380-D06D-4D1E-B1E6-9A4AF7C4CDED}"/>
              </a:ext>
            </a:extLst>
          </p:cNvPr>
          <p:cNvSpPr/>
          <p:nvPr/>
        </p:nvSpPr>
        <p:spPr>
          <a:xfrm>
            <a:off x="243531" y="826403"/>
            <a:ext cx="1973590" cy="594616"/>
          </a:xfrm>
          <a:prstGeom prst="roundRect">
            <a:avLst>
              <a:gd name="adj" fmla="val 24790"/>
            </a:avLst>
          </a:prstGeom>
          <a:solidFill>
            <a:srgbClr val="007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EE0D8E1-3E41-6264-C0DD-58F2FF1BF7FA}"/>
              </a:ext>
            </a:extLst>
          </p:cNvPr>
          <p:cNvSpPr/>
          <p:nvPr/>
        </p:nvSpPr>
        <p:spPr bwMode="auto">
          <a:xfrm>
            <a:off x="472189" y="408400"/>
            <a:ext cx="8247463" cy="6041199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19050" cap="rnd">
            <a:solidFill>
              <a:srgbClr val="003E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Rounded Rectangle 6">
            <a:extLst>
              <a:ext uri="{FF2B5EF4-FFF2-40B4-BE49-F238E27FC236}">
                <a16:creationId xmlns:a16="http://schemas.microsoft.com/office/drawing/2014/main" id="{BF1B5870-5EB2-7A2F-15E9-F8E0FBE4F421}"/>
              </a:ext>
            </a:extLst>
          </p:cNvPr>
          <p:cNvSpPr/>
          <p:nvPr/>
        </p:nvSpPr>
        <p:spPr>
          <a:xfrm>
            <a:off x="261579" y="337279"/>
            <a:ext cx="7310405" cy="997967"/>
          </a:xfrm>
          <a:prstGeom prst="roundRect">
            <a:avLst>
              <a:gd name="adj" fmla="val 12587"/>
            </a:avLst>
          </a:prstGeom>
          <a:solidFill>
            <a:srgbClr val="00B050"/>
          </a:solidFill>
          <a:ln w="38100">
            <a:solidFill>
              <a:srgbClr val="00783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600" b="1" dirty="0"/>
              <a:t>What is the wildlife like?</a:t>
            </a:r>
            <a:endParaRPr lang="en-GB" sz="4600" dirty="0"/>
          </a:p>
        </p:txBody>
      </p:sp>
      <p:pic>
        <p:nvPicPr>
          <p:cNvPr id="25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114F80E6-5CD4-F670-5199-AA60F22551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016306" y="5459218"/>
            <a:ext cx="125376" cy="125376"/>
          </a:xfrm>
          <a:prstGeom prst="rect">
            <a:avLst/>
          </a:prstGeom>
        </p:spPr>
      </p:pic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F54F1CDE-8938-D346-95C5-BD79A77870EE}"/>
              </a:ext>
            </a:extLst>
          </p:cNvPr>
          <p:cNvSpPr/>
          <p:nvPr/>
        </p:nvSpPr>
        <p:spPr>
          <a:xfrm rot="16200000">
            <a:off x="3534751" y="-158387"/>
            <a:ext cx="2616503" cy="7310403"/>
          </a:xfrm>
          <a:prstGeom prst="roundRect">
            <a:avLst/>
          </a:prstGeom>
          <a:noFill/>
          <a:ln w="28575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8" name="Rectangle: Rounded Corners 25">
            <a:extLst>
              <a:ext uri="{FF2B5EF4-FFF2-40B4-BE49-F238E27FC236}">
                <a16:creationId xmlns:a16="http://schemas.microsoft.com/office/drawing/2014/main" id="{537C540F-7EFD-E34A-AD4E-19D2C5E4A87F}"/>
              </a:ext>
            </a:extLst>
          </p:cNvPr>
          <p:cNvSpPr/>
          <p:nvPr/>
        </p:nvSpPr>
        <p:spPr>
          <a:xfrm rot="153292">
            <a:off x="2145251" y="5442086"/>
            <a:ext cx="2108050" cy="67060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9" name="Rectangle: Rounded Corners 23">
            <a:extLst>
              <a:ext uri="{FF2B5EF4-FFF2-40B4-BE49-F238E27FC236}">
                <a16:creationId xmlns:a16="http://schemas.microsoft.com/office/drawing/2014/main" id="{1DE9961F-511A-3D47-9F5F-855810E67A00}"/>
              </a:ext>
            </a:extLst>
          </p:cNvPr>
          <p:cNvSpPr/>
          <p:nvPr/>
        </p:nvSpPr>
        <p:spPr>
          <a:xfrm rot="153292">
            <a:off x="96893" y="1997913"/>
            <a:ext cx="1757169" cy="67060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AD3544B-1ED1-3C4F-9C3C-078493C294B3}"/>
              </a:ext>
            </a:extLst>
          </p:cNvPr>
          <p:cNvSpPr txBox="1"/>
          <p:nvPr/>
        </p:nvSpPr>
        <p:spPr>
          <a:xfrm>
            <a:off x="4112798" y="2496742"/>
            <a:ext cx="385705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Crocodiles and pythons can be found near to where the Indus river flows into the Arabian Sea. </a:t>
            </a:r>
          </a:p>
          <a:p>
            <a:br>
              <a:rPr lang="en-GB" dirty="0"/>
            </a:br>
            <a:r>
              <a:rPr lang="en-GB" dirty="0"/>
              <a:t>Wild boars are common in the hills near Islamabad. </a:t>
            </a:r>
          </a:p>
          <a:p>
            <a:br>
              <a:rPr lang="en-GB" dirty="0"/>
            </a:br>
            <a:endParaRPr lang="en-GB" dirty="0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3A77DDA2-EC8E-FA4D-8C9E-CA7CF0B87613}"/>
              </a:ext>
            </a:extLst>
          </p:cNvPr>
          <p:cNvGrpSpPr/>
          <p:nvPr/>
        </p:nvGrpSpPr>
        <p:grpSpPr>
          <a:xfrm>
            <a:off x="243531" y="2524318"/>
            <a:ext cx="3412869" cy="2977430"/>
            <a:chOff x="4682242" y="2171647"/>
            <a:chExt cx="3493178" cy="3047494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D8B19C69-CB70-E244-BDF5-ADE916E71EB0}"/>
                </a:ext>
              </a:extLst>
            </p:cNvPr>
            <p:cNvSpPr/>
            <p:nvPr/>
          </p:nvSpPr>
          <p:spPr>
            <a:xfrm rot="159056">
              <a:off x="4682242" y="2171647"/>
              <a:ext cx="3493178" cy="3047494"/>
            </a:xfrm>
            <a:prstGeom prst="rect">
              <a:avLst/>
            </a:prstGeom>
            <a:solidFill>
              <a:srgbClr val="FCF9E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57AEF757-9A88-0940-AF10-B21A1A2A8F82}"/>
                </a:ext>
              </a:extLst>
            </p:cNvPr>
            <p:cNvSpPr/>
            <p:nvPr/>
          </p:nvSpPr>
          <p:spPr>
            <a:xfrm rot="162367">
              <a:off x="4991809" y="2438228"/>
              <a:ext cx="2915693" cy="220844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AE48AFD9-9B97-F549-B283-97CF6F5E89A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44" r="5844"/>
            <a:stretch/>
          </p:blipFill>
          <p:spPr>
            <a:xfrm rot="170717">
              <a:off x="4995131" y="2441551"/>
              <a:ext cx="2911960" cy="2194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6869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65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66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2" grpId="0" animBg="1"/>
      <p:bldP spid="13" grpId="0" animBg="1"/>
      <p:bldP spid="37" grpId="0" animBg="1"/>
      <p:bldP spid="38" grpId="0" animBg="1"/>
      <p:bldP spid="3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952C4A76-F071-E93D-DDD6-9343D00839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12" name="Rounded Rectangle 7">
            <a:extLst>
              <a:ext uri="{FF2B5EF4-FFF2-40B4-BE49-F238E27FC236}">
                <a16:creationId xmlns:a16="http://schemas.microsoft.com/office/drawing/2014/main" id="{FDA75380-D06D-4D1E-B1E6-9A4AF7C4CDED}"/>
              </a:ext>
            </a:extLst>
          </p:cNvPr>
          <p:cNvSpPr/>
          <p:nvPr/>
        </p:nvSpPr>
        <p:spPr>
          <a:xfrm>
            <a:off x="243531" y="826403"/>
            <a:ext cx="1973590" cy="594616"/>
          </a:xfrm>
          <a:prstGeom prst="roundRect">
            <a:avLst>
              <a:gd name="adj" fmla="val 24790"/>
            </a:avLst>
          </a:prstGeom>
          <a:solidFill>
            <a:srgbClr val="007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EE0D8E1-3E41-6264-C0DD-58F2FF1BF7FA}"/>
              </a:ext>
            </a:extLst>
          </p:cNvPr>
          <p:cNvSpPr/>
          <p:nvPr/>
        </p:nvSpPr>
        <p:spPr bwMode="auto">
          <a:xfrm>
            <a:off x="472189" y="421634"/>
            <a:ext cx="8247463" cy="6041199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19050" cap="rnd">
            <a:solidFill>
              <a:srgbClr val="003E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4EBF192-63F9-9FD3-736D-B2EFC3301E96}"/>
              </a:ext>
            </a:extLst>
          </p:cNvPr>
          <p:cNvSpPr/>
          <p:nvPr/>
        </p:nvSpPr>
        <p:spPr>
          <a:xfrm rot="16200000">
            <a:off x="2676537" y="159461"/>
            <a:ext cx="2445766" cy="6210710"/>
          </a:xfrm>
          <a:prstGeom prst="roundRect">
            <a:avLst/>
          </a:prstGeom>
          <a:noFill/>
          <a:ln w="28575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5DEBAB1-796D-0CCF-1DDD-727EC50406FC}"/>
              </a:ext>
            </a:extLst>
          </p:cNvPr>
          <p:cNvSpPr txBox="1"/>
          <p:nvPr/>
        </p:nvSpPr>
        <p:spPr>
          <a:xfrm>
            <a:off x="1035506" y="2187663"/>
            <a:ext cx="393798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Forests grow on mountain slopes in some areas. </a:t>
            </a:r>
          </a:p>
          <a:p>
            <a:br>
              <a:rPr lang="en-GB" dirty="0"/>
            </a:br>
            <a:r>
              <a:rPr lang="en-GB" dirty="0"/>
              <a:t>Dry bushes grow in desert areas. </a:t>
            </a:r>
          </a:p>
          <a:p>
            <a:br>
              <a:rPr lang="en-GB" dirty="0"/>
            </a:br>
            <a:r>
              <a:rPr lang="en-GB" dirty="0"/>
              <a:t>Wheat and sugarcane are two of the main crops.</a:t>
            </a:r>
            <a:br>
              <a:rPr lang="en-GB" dirty="0"/>
            </a:br>
            <a:br>
              <a:rPr lang="en-GB" dirty="0"/>
            </a:br>
            <a:endParaRPr lang="en-GB" dirty="0"/>
          </a:p>
          <a:p>
            <a:br>
              <a:rPr lang="en-GB" dirty="0"/>
            </a:br>
            <a:endParaRPr lang="en-GB" dirty="0"/>
          </a:p>
        </p:txBody>
      </p:sp>
      <p:sp>
        <p:nvSpPr>
          <p:cNvPr id="13" name="Rounded Rectangle 6">
            <a:extLst>
              <a:ext uri="{FF2B5EF4-FFF2-40B4-BE49-F238E27FC236}">
                <a16:creationId xmlns:a16="http://schemas.microsoft.com/office/drawing/2014/main" id="{BF1B5870-5EB2-7A2F-15E9-F8E0FBE4F421}"/>
              </a:ext>
            </a:extLst>
          </p:cNvPr>
          <p:cNvSpPr/>
          <p:nvPr/>
        </p:nvSpPr>
        <p:spPr>
          <a:xfrm>
            <a:off x="261579" y="337279"/>
            <a:ext cx="7310405" cy="997967"/>
          </a:xfrm>
          <a:prstGeom prst="roundRect">
            <a:avLst>
              <a:gd name="adj" fmla="val 12587"/>
            </a:avLst>
          </a:prstGeom>
          <a:solidFill>
            <a:srgbClr val="00B050"/>
          </a:solidFill>
          <a:ln w="38100">
            <a:solidFill>
              <a:srgbClr val="00783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600" b="1" dirty="0"/>
              <a:t>What plants can be seen?</a:t>
            </a:r>
            <a:endParaRPr lang="en-GB" sz="4600" dirty="0"/>
          </a:p>
        </p:txBody>
      </p:sp>
      <p:pic>
        <p:nvPicPr>
          <p:cNvPr id="25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114F80E6-5CD4-F670-5199-AA60F22551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016306" y="5459218"/>
            <a:ext cx="125376" cy="125376"/>
          </a:xfrm>
          <a:prstGeom prst="rect">
            <a:avLst/>
          </a:prstGeom>
        </p:spPr>
      </p:pic>
      <p:sp>
        <p:nvSpPr>
          <p:cNvPr id="27" name="Rectangle: Rounded Corners 25">
            <a:extLst>
              <a:ext uri="{FF2B5EF4-FFF2-40B4-BE49-F238E27FC236}">
                <a16:creationId xmlns:a16="http://schemas.microsoft.com/office/drawing/2014/main" id="{923ADD96-C393-3641-9F45-CE57A30E48C3}"/>
              </a:ext>
            </a:extLst>
          </p:cNvPr>
          <p:cNvSpPr/>
          <p:nvPr/>
        </p:nvSpPr>
        <p:spPr>
          <a:xfrm rot="153292">
            <a:off x="5437666" y="3771850"/>
            <a:ext cx="3225278" cy="1026012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Rectangle: Rounded Corners 23">
            <a:extLst>
              <a:ext uri="{FF2B5EF4-FFF2-40B4-BE49-F238E27FC236}">
                <a16:creationId xmlns:a16="http://schemas.microsoft.com/office/drawing/2014/main" id="{70E7D741-A5BE-734C-89FC-751D2126B447}"/>
              </a:ext>
            </a:extLst>
          </p:cNvPr>
          <p:cNvSpPr/>
          <p:nvPr/>
        </p:nvSpPr>
        <p:spPr>
          <a:xfrm rot="153292">
            <a:off x="4895807" y="1758400"/>
            <a:ext cx="2688437" cy="1026012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D17FDCCD-9C1A-8747-98E0-AB962490D79F}"/>
              </a:ext>
            </a:extLst>
          </p:cNvPr>
          <p:cNvGrpSpPr/>
          <p:nvPr/>
        </p:nvGrpSpPr>
        <p:grpSpPr>
          <a:xfrm>
            <a:off x="5235044" y="2042325"/>
            <a:ext cx="2829850" cy="2468797"/>
            <a:chOff x="4682242" y="2171647"/>
            <a:chExt cx="3493178" cy="3047494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59502411-DB59-D444-A199-A5A3B320E17F}"/>
                </a:ext>
              </a:extLst>
            </p:cNvPr>
            <p:cNvSpPr/>
            <p:nvPr/>
          </p:nvSpPr>
          <p:spPr>
            <a:xfrm rot="159056">
              <a:off x="4682242" y="2171647"/>
              <a:ext cx="3493178" cy="3047494"/>
            </a:xfrm>
            <a:prstGeom prst="rect">
              <a:avLst/>
            </a:prstGeom>
            <a:solidFill>
              <a:srgbClr val="FCF9E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888E4A8-B1F7-D149-968C-D1A9D77F5839}"/>
                </a:ext>
              </a:extLst>
            </p:cNvPr>
            <p:cNvSpPr/>
            <p:nvPr/>
          </p:nvSpPr>
          <p:spPr>
            <a:xfrm rot="162367">
              <a:off x="4991809" y="2438228"/>
              <a:ext cx="2915693" cy="220844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75374177-1DBE-8C4F-BD9D-9282EDC831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594" b="4594"/>
            <a:stretch/>
          </p:blipFill>
          <p:spPr>
            <a:xfrm rot="170717">
              <a:off x="4995131" y="2441551"/>
              <a:ext cx="2911960" cy="2194784"/>
            </a:xfrm>
            <a:prstGeom prst="rect">
              <a:avLst/>
            </a:prstGeom>
          </p:spPr>
        </p:pic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6BE688F2-80C5-D047-808D-D4C6342C2689}"/>
              </a:ext>
            </a:extLst>
          </p:cNvPr>
          <p:cNvSpPr txBox="1"/>
          <p:nvPr/>
        </p:nvSpPr>
        <p:spPr>
          <a:xfrm rot="189028">
            <a:off x="5317750" y="4096447"/>
            <a:ext cx="2447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desert bushes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5EAE6D-02EF-A546-BDCB-5F03586AE819}"/>
              </a:ext>
            </a:extLst>
          </p:cNvPr>
          <p:cNvSpPr txBox="1"/>
          <p:nvPr/>
        </p:nvSpPr>
        <p:spPr>
          <a:xfrm>
            <a:off x="4267200" y="4861752"/>
            <a:ext cx="480695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700" b="0" i="0" u="none" strike="noStrike" dirty="0">
                <a:solidFill>
                  <a:srgbClr val="1C1C1C"/>
                </a:solidFill>
                <a:effectLst/>
                <a:latin typeface="Roboto" panose="02000000000000000000" pitchFamily="2" charset="0"/>
              </a:rPr>
              <a:t>“</a:t>
            </a:r>
            <a:r>
              <a:rPr lang="en-GB" sz="700" b="1" i="0" u="sng" strike="noStrike" dirty="0">
                <a:solidFill>
                  <a:srgbClr val="212124"/>
                </a:solidFill>
                <a:effectLst/>
                <a:latin typeface="Roboto" panose="02000000000000000000" pitchFamily="2" charset="0"/>
                <a:hlinkClick r:id="rId6"/>
              </a:rPr>
              <a:t>Thar Desert IV.</a:t>
            </a:r>
            <a:r>
              <a:rPr lang="en-GB" sz="700" b="0" i="0" u="sng" strike="noStrike" dirty="0">
                <a:solidFill>
                  <a:srgbClr val="1C1C1C"/>
                </a:solidFill>
                <a:effectLst/>
                <a:latin typeface="Roboto" panose="02000000000000000000" pitchFamily="2" charset="0"/>
                <a:hlinkClick r:id="rId6"/>
              </a:rPr>
              <a:t>” </a:t>
            </a:r>
            <a:r>
              <a:rPr lang="en-GB" sz="700" b="0" i="0" u="none" strike="noStrike" dirty="0">
                <a:solidFill>
                  <a:srgbClr val="1C1C1C"/>
                </a:solidFill>
                <a:effectLst/>
                <a:latin typeface="Roboto" panose="02000000000000000000" pitchFamily="2" charset="0"/>
              </a:rPr>
              <a:t>by </a:t>
            </a:r>
            <a:r>
              <a:rPr lang="en-GB" sz="700" b="1" i="0" u="none" strike="noStrike" dirty="0" err="1">
                <a:solidFill>
                  <a:srgbClr val="1C1C1C"/>
                </a:solidFill>
                <a:effectLst/>
                <a:latin typeface="Roboto" panose="02000000000000000000" pitchFamily="2" charset="0"/>
              </a:rPr>
              <a:t>Honza</a:t>
            </a:r>
            <a:r>
              <a:rPr lang="en-GB" sz="700" b="1" i="0" u="none" strike="noStrike" dirty="0">
                <a:solidFill>
                  <a:srgbClr val="1C1C1C"/>
                </a:solidFill>
                <a:effectLst/>
                <a:latin typeface="Roboto" panose="02000000000000000000" pitchFamily="2" charset="0"/>
              </a:rPr>
              <a:t> Soukup</a:t>
            </a:r>
            <a:r>
              <a:rPr lang="en-GB" sz="700" b="1" i="0" u="none" strike="noStrike" dirty="0">
                <a:solidFill>
                  <a:srgbClr val="212124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GB" sz="700" b="0" i="0" u="none" strike="noStrike" dirty="0">
                <a:solidFill>
                  <a:srgbClr val="1C1C1C"/>
                </a:solidFill>
                <a:effectLst/>
                <a:latin typeface="Roboto" panose="02000000000000000000" pitchFamily="2" charset="0"/>
              </a:rPr>
              <a:t>is licensed under </a:t>
            </a:r>
            <a:r>
              <a:rPr lang="en-GB" sz="700" b="1" i="0" u="sng" strike="noStrike" dirty="0">
                <a:solidFill>
                  <a:srgbClr val="23A7F9"/>
                </a:solidFill>
                <a:effectLst/>
                <a:latin typeface="Roboto" panose="02000000000000000000" pitchFamily="2" charset="0"/>
                <a:hlinkClick r:id="rId7"/>
              </a:rPr>
              <a:t>CC BY 2.0 DEE</a:t>
            </a:r>
            <a:endParaRPr lang="en-GB" sz="700" b="0" dirty="0">
              <a:effectLst/>
            </a:endParaRPr>
          </a:p>
          <a:p>
            <a:br>
              <a:rPr lang="en-GB" sz="700" dirty="0"/>
            </a:br>
            <a:endParaRPr lang="en-US" sz="700" dirty="0"/>
          </a:p>
        </p:txBody>
      </p:sp>
      <p:sp>
        <p:nvSpPr>
          <p:cNvPr id="17" name="Rectangle: Rounded Corners 25">
            <a:extLst>
              <a:ext uri="{FF2B5EF4-FFF2-40B4-BE49-F238E27FC236}">
                <a16:creationId xmlns:a16="http://schemas.microsoft.com/office/drawing/2014/main" id="{40B16D30-0259-9847-AF96-0F59798FAE57}"/>
              </a:ext>
            </a:extLst>
          </p:cNvPr>
          <p:cNvSpPr/>
          <p:nvPr/>
        </p:nvSpPr>
        <p:spPr>
          <a:xfrm rot="153292">
            <a:off x="3295863" y="5642732"/>
            <a:ext cx="1942672" cy="617995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: Rounded Corners 23">
            <a:extLst>
              <a:ext uri="{FF2B5EF4-FFF2-40B4-BE49-F238E27FC236}">
                <a16:creationId xmlns:a16="http://schemas.microsoft.com/office/drawing/2014/main" id="{B724D92A-2ECB-4F4C-B989-C5EC07137299}"/>
              </a:ext>
            </a:extLst>
          </p:cNvPr>
          <p:cNvSpPr/>
          <p:nvPr/>
        </p:nvSpPr>
        <p:spPr>
          <a:xfrm rot="153292">
            <a:off x="2709410" y="4044422"/>
            <a:ext cx="1607047" cy="497502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9A5A6E9A-E711-9647-89A8-2C7AF3EB44FB}"/>
              </a:ext>
            </a:extLst>
          </p:cNvPr>
          <p:cNvGrpSpPr/>
          <p:nvPr/>
        </p:nvGrpSpPr>
        <p:grpSpPr>
          <a:xfrm>
            <a:off x="3001107" y="4266663"/>
            <a:ext cx="2045701" cy="1784695"/>
            <a:chOff x="4682242" y="2171647"/>
            <a:chExt cx="3493178" cy="3047494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FAF7D932-EDF5-1847-97F3-D8322BDE224A}"/>
                </a:ext>
              </a:extLst>
            </p:cNvPr>
            <p:cNvSpPr/>
            <p:nvPr/>
          </p:nvSpPr>
          <p:spPr>
            <a:xfrm rot="159056">
              <a:off x="4682242" y="2171647"/>
              <a:ext cx="3493178" cy="3047494"/>
            </a:xfrm>
            <a:prstGeom prst="rect">
              <a:avLst/>
            </a:prstGeom>
            <a:solidFill>
              <a:srgbClr val="FCF9E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9941664-E284-D74B-87B1-4CBA3BC95A48}"/>
                </a:ext>
              </a:extLst>
            </p:cNvPr>
            <p:cNvSpPr/>
            <p:nvPr/>
          </p:nvSpPr>
          <p:spPr>
            <a:xfrm rot="162367">
              <a:off x="4991809" y="2438228"/>
              <a:ext cx="2915693" cy="220844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3BBE00A-2267-7945-A940-6BB90EB25AE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" r="246"/>
            <a:stretch/>
          </p:blipFill>
          <p:spPr>
            <a:xfrm rot="170717">
              <a:off x="4995130" y="2441551"/>
              <a:ext cx="2911960" cy="2194784"/>
            </a:xfrm>
            <a:prstGeom prst="rect">
              <a:avLst/>
            </a:prstGeom>
          </p:spPr>
        </p:pic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5E9FF428-3DE8-7346-8293-F7FC334E2ED9}"/>
              </a:ext>
            </a:extLst>
          </p:cNvPr>
          <p:cNvSpPr txBox="1"/>
          <p:nvPr/>
        </p:nvSpPr>
        <p:spPr>
          <a:xfrm rot="189028">
            <a:off x="2723574" y="5692097"/>
            <a:ext cx="2447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sugarcane</a:t>
            </a:r>
          </a:p>
        </p:txBody>
      </p:sp>
    </p:spTree>
    <p:extLst>
      <p:ext uri="{BB962C8B-B14F-4D97-AF65-F5344CB8AC3E}">
        <p14:creationId xmlns:p14="http://schemas.microsoft.com/office/powerpoint/2010/main" val="3728723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65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66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2" grpId="0" animBg="1"/>
      <p:bldP spid="19" grpId="0" animBg="1"/>
      <p:bldP spid="13" grpId="0" animBg="1"/>
      <p:bldP spid="27" grpId="0" animBg="1"/>
      <p:bldP spid="29" grpId="0" animBg="1"/>
      <p:bldP spid="17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952C4A76-F071-E93D-DDD6-9343D00839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12" name="Rounded Rectangle 7">
            <a:extLst>
              <a:ext uri="{FF2B5EF4-FFF2-40B4-BE49-F238E27FC236}">
                <a16:creationId xmlns:a16="http://schemas.microsoft.com/office/drawing/2014/main" id="{FDA75380-D06D-4D1E-B1E6-9A4AF7C4CDED}"/>
              </a:ext>
            </a:extLst>
          </p:cNvPr>
          <p:cNvSpPr/>
          <p:nvPr/>
        </p:nvSpPr>
        <p:spPr>
          <a:xfrm>
            <a:off x="243531" y="826403"/>
            <a:ext cx="1973590" cy="594616"/>
          </a:xfrm>
          <a:prstGeom prst="roundRect">
            <a:avLst>
              <a:gd name="adj" fmla="val 24790"/>
            </a:avLst>
          </a:prstGeom>
          <a:solidFill>
            <a:srgbClr val="007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EE0D8E1-3E41-6264-C0DD-58F2FF1BF7FA}"/>
              </a:ext>
            </a:extLst>
          </p:cNvPr>
          <p:cNvSpPr/>
          <p:nvPr/>
        </p:nvSpPr>
        <p:spPr bwMode="auto">
          <a:xfrm>
            <a:off x="472189" y="421634"/>
            <a:ext cx="8247463" cy="6041199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19050" cap="rnd">
            <a:solidFill>
              <a:srgbClr val="003E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4EBF192-63F9-9FD3-736D-B2EFC3301E96}"/>
              </a:ext>
            </a:extLst>
          </p:cNvPr>
          <p:cNvSpPr/>
          <p:nvPr/>
        </p:nvSpPr>
        <p:spPr>
          <a:xfrm rot="16200000">
            <a:off x="3483639" y="-647640"/>
            <a:ext cx="831561" cy="6210710"/>
          </a:xfrm>
          <a:prstGeom prst="roundRect">
            <a:avLst/>
          </a:prstGeom>
          <a:noFill/>
          <a:ln w="28575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2D955AD8-0ABB-5A34-A429-FF496262FC08}"/>
              </a:ext>
            </a:extLst>
          </p:cNvPr>
          <p:cNvSpPr/>
          <p:nvPr/>
        </p:nvSpPr>
        <p:spPr>
          <a:xfrm rot="153292">
            <a:off x="5390181" y="3247568"/>
            <a:ext cx="2294743" cy="72999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6AF5231-AF92-5517-AA28-F779B2B10DDF}"/>
              </a:ext>
            </a:extLst>
          </p:cNvPr>
          <p:cNvSpPr/>
          <p:nvPr/>
        </p:nvSpPr>
        <p:spPr>
          <a:xfrm rot="153292">
            <a:off x="4922698" y="1743402"/>
            <a:ext cx="1912787" cy="72999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5DEBAB1-796D-0CCF-1DDD-727EC50406FC}"/>
              </a:ext>
            </a:extLst>
          </p:cNvPr>
          <p:cNvSpPr txBox="1"/>
          <p:nvPr/>
        </p:nvSpPr>
        <p:spPr>
          <a:xfrm>
            <a:off x="1035506" y="2187663"/>
            <a:ext cx="39379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Nihari is a traditional dish. It is a slow-cooked stew.</a:t>
            </a:r>
          </a:p>
        </p:txBody>
      </p:sp>
      <p:sp>
        <p:nvSpPr>
          <p:cNvPr id="13" name="Rounded Rectangle 6">
            <a:extLst>
              <a:ext uri="{FF2B5EF4-FFF2-40B4-BE49-F238E27FC236}">
                <a16:creationId xmlns:a16="http://schemas.microsoft.com/office/drawing/2014/main" id="{BF1B5870-5EB2-7A2F-15E9-F8E0FBE4F421}"/>
              </a:ext>
            </a:extLst>
          </p:cNvPr>
          <p:cNvSpPr/>
          <p:nvPr/>
        </p:nvSpPr>
        <p:spPr>
          <a:xfrm>
            <a:off x="261579" y="337279"/>
            <a:ext cx="7310405" cy="997967"/>
          </a:xfrm>
          <a:prstGeom prst="roundRect">
            <a:avLst>
              <a:gd name="adj" fmla="val 12587"/>
            </a:avLst>
          </a:prstGeom>
          <a:solidFill>
            <a:srgbClr val="00B050"/>
          </a:solidFill>
          <a:ln w="38100">
            <a:solidFill>
              <a:srgbClr val="00783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600" b="1" dirty="0"/>
              <a:t>What foods are popular?</a:t>
            </a:r>
            <a:endParaRPr lang="en-GB" sz="4600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6E457D3-DC2C-B44C-2C30-D3CCB56FC8F9}"/>
              </a:ext>
            </a:extLst>
          </p:cNvPr>
          <p:cNvGrpSpPr/>
          <p:nvPr/>
        </p:nvGrpSpPr>
        <p:grpSpPr>
          <a:xfrm>
            <a:off x="5202149" y="1980758"/>
            <a:ext cx="2013401" cy="1756517"/>
            <a:chOff x="4682242" y="2171647"/>
            <a:chExt cx="3493178" cy="3047494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6523C26-D279-7E2E-E1AA-8C571DF5CB67}"/>
                </a:ext>
              </a:extLst>
            </p:cNvPr>
            <p:cNvSpPr/>
            <p:nvPr/>
          </p:nvSpPr>
          <p:spPr>
            <a:xfrm rot="159056">
              <a:off x="4682242" y="2171647"/>
              <a:ext cx="3493178" cy="3047494"/>
            </a:xfrm>
            <a:prstGeom prst="rect">
              <a:avLst/>
            </a:prstGeom>
            <a:solidFill>
              <a:srgbClr val="FCF9E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7F1C9CB-9DE8-C1D1-E9A1-14F54133000D}"/>
                </a:ext>
              </a:extLst>
            </p:cNvPr>
            <p:cNvSpPr/>
            <p:nvPr/>
          </p:nvSpPr>
          <p:spPr>
            <a:xfrm rot="162367">
              <a:off x="4991809" y="2438228"/>
              <a:ext cx="2915693" cy="220844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D4B9D2E-DF03-7E96-06E0-6422F98B01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44" r="5844"/>
            <a:stretch/>
          </p:blipFill>
          <p:spPr>
            <a:xfrm rot="170717">
              <a:off x="4995131" y="2441550"/>
              <a:ext cx="2911962" cy="2194783"/>
            </a:xfrm>
            <a:prstGeom prst="rect">
              <a:avLst/>
            </a:prstGeom>
          </p:spPr>
        </p:pic>
      </p:grpSp>
      <p:pic>
        <p:nvPicPr>
          <p:cNvPr id="25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114F80E6-5CD4-F670-5199-AA60F22551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016306" y="5459218"/>
            <a:ext cx="125376" cy="125376"/>
          </a:xfrm>
          <a:prstGeom prst="rect">
            <a:avLst/>
          </a:prstGeom>
        </p:spPr>
      </p:pic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F54F1CDE-8938-D346-95C5-BD79A77870EE}"/>
              </a:ext>
            </a:extLst>
          </p:cNvPr>
          <p:cNvSpPr/>
          <p:nvPr/>
        </p:nvSpPr>
        <p:spPr>
          <a:xfrm rot="16200000">
            <a:off x="4583004" y="1414779"/>
            <a:ext cx="1200329" cy="6630066"/>
          </a:xfrm>
          <a:prstGeom prst="roundRect">
            <a:avLst/>
          </a:prstGeom>
          <a:noFill/>
          <a:ln w="28575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8" name="Rectangle: Rounded Corners 25">
            <a:extLst>
              <a:ext uri="{FF2B5EF4-FFF2-40B4-BE49-F238E27FC236}">
                <a16:creationId xmlns:a16="http://schemas.microsoft.com/office/drawing/2014/main" id="{537C540F-7EFD-E34A-AD4E-19D2C5E4A87F}"/>
              </a:ext>
            </a:extLst>
          </p:cNvPr>
          <p:cNvSpPr/>
          <p:nvPr/>
        </p:nvSpPr>
        <p:spPr>
          <a:xfrm rot="153292">
            <a:off x="1247470" y="5442086"/>
            <a:ext cx="2108050" cy="67060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9" name="Rectangle: Rounded Corners 23">
            <a:extLst>
              <a:ext uri="{FF2B5EF4-FFF2-40B4-BE49-F238E27FC236}">
                <a16:creationId xmlns:a16="http://schemas.microsoft.com/office/drawing/2014/main" id="{1DE9961F-511A-3D47-9F5F-855810E67A00}"/>
              </a:ext>
            </a:extLst>
          </p:cNvPr>
          <p:cNvSpPr/>
          <p:nvPr/>
        </p:nvSpPr>
        <p:spPr>
          <a:xfrm rot="153292">
            <a:off x="705518" y="3902630"/>
            <a:ext cx="1757169" cy="67060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AD3544B-1ED1-3C4F-9C3C-078493C294B3}"/>
              </a:ext>
            </a:extLst>
          </p:cNvPr>
          <p:cNvSpPr txBox="1"/>
          <p:nvPr/>
        </p:nvSpPr>
        <p:spPr>
          <a:xfrm>
            <a:off x="3428842" y="4474776"/>
            <a:ext cx="50237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Kulcha</a:t>
            </a:r>
            <a:r>
              <a:rPr lang="en-GB" dirty="0"/>
              <a:t> is a type of flatbread.</a:t>
            </a:r>
          </a:p>
          <a:p>
            <a:r>
              <a:rPr lang="en-GB" dirty="0"/>
              <a:t>It is made with plain flour and yoghurt.  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3A77DDA2-EC8E-FA4D-8C9E-CA7CF0B87613}"/>
              </a:ext>
            </a:extLst>
          </p:cNvPr>
          <p:cNvGrpSpPr/>
          <p:nvPr/>
        </p:nvGrpSpPr>
        <p:grpSpPr>
          <a:xfrm>
            <a:off x="1036371" y="4207135"/>
            <a:ext cx="1849597" cy="1613612"/>
            <a:chOff x="4682242" y="2171647"/>
            <a:chExt cx="3493178" cy="3047494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D8B19C69-CB70-E244-BDF5-ADE916E71EB0}"/>
                </a:ext>
              </a:extLst>
            </p:cNvPr>
            <p:cNvSpPr/>
            <p:nvPr/>
          </p:nvSpPr>
          <p:spPr>
            <a:xfrm rot="159056">
              <a:off x="4682242" y="2171647"/>
              <a:ext cx="3493178" cy="3047494"/>
            </a:xfrm>
            <a:prstGeom prst="rect">
              <a:avLst/>
            </a:prstGeom>
            <a:solidFill>
              <a:srgbClr val="FCF9E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57AEF757-9A88-0940-AF10-B21A1A2A8F82}"/>
                </a:ext>
              </a:extLst>
            </p:cNvPr>
            <p:cNvSpPr/>
            <p:nvPr/>
          </p:nvSpPr>
          <p:spPr>
            <a:xfrm rot="162367">
              <a:off x="4991809" y="2438228"/>
              <a:ext cx="2915693" cy="220844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AE48AFD9-9B97-F549-B283-97CF6F5E89A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10" b="21510"/>
            <a:stretch/>
          </p:blipFill>
          <p:spPr>
            <a:xfrm rot="170717">
              <a:off x="4995131" y="2441551"/>
              <a:ext cx="2911960" cy="2194784"/>
            </a:xfrm>
            <a:prstGeom prst="rect">
              <a:avLst/>
            </a:prstGeom>
          </p:spPr>
        </p:pic>
      </p:grp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ED2C19D8-3EBE-7B40-BC8B-172BE519402C}"/>
              </a:ext>
            </a:extLst>
          </p:cNvPr>
          <p:cNvSpPr/>
          <p:nvPr/>
        </p:nvSpPr>
        <p:spPr>
          <a:xfrm rot="16200000">
            <a:off x="6641870" y="4312676"/>
            <a:ext cx="725811" cy="296751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EA250F2-9611-0644-9C1C-0CEE70C5B078}"/>
              </a:ext>
            </a:extLst>
          </p:cNvPr>
          <p:cNvSpPr txBox="1"/>
          <p:nvPr/>
        </p:nvSpPr>
        <p:spPr>
          <a:xfrm>
            <a:off x="5681554" y="5632079"/>
            <a:ext cx="2967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Lassi is a popular drink.</a:t>
            </a:r>
          </a:p>
        </p:txBody>
      </p:sp>
    </p:spTree>
    <p:extLst>
      <p:ext uri="{BB962C8B-B14F-4D97-AF65-F5344CB8AC3E}">
        <p14:creationId xmlns:p14="http://schemas.microsoft.com/office/powerpoint/2010/main" val="3831525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665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66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2" grpId="0" animBg="1"/>
      <p:bldP spid="19" grpId="0" animBg="1"/>
      <p:bldP spid="26" grpId="0" animBg="1"/>
      <p:bldP spid="24" grpId="0" animBg="1"/>
      <p:bldP spid="13" grpId="0" animBg="1"/>
      <p:bldP spid="37" grpId="0" animBg="1"/>
      <p:bldP spid="38" grpId="0" animBg="1"/>
      <p:bldP spid="39" grpId="0" animBg="1"/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952C4A76-F071-E93D-DDD6-9343D00839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12" name="Rounded Rectangle 7">
            <a:extLst>
              <a:ext uri="{FF2B5EF4-FFF2-40B4-BE49-F238E27FC236}">
                <a16:creationId xmlns:a16="http://schemas.microsoft.com/office/drawing/2014/main" id="{FDA75380-D06D-4D1E-B1E6-9A4AF7C4CDED}"/>
              </a:ext>
            </a:extLst>
          </p:cNvPr>
          <p:cNvSpPr/>
          <p:nvPr/>
        </p:nvSpPr>
        <p:spPr>
          <a:xfrm>
            <a:off x="243531" y="826403"/>
            <a:ext cx="1973590" cy="594616"/>
          </a:xfrm>
          <a:prstGeom prst="roundRect">
            <a:avLst>
              <a:gd name="adj" fmla="val 24790"/>
            </a:avLst>
          </a:prstGeom>
          <a:solidFill>
            <a:srgbClr val="007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EE0D8E1-3E41-6264-C0DD-58F2FF1BF7FA}"/>
              </a:ext>
            </a:extLst>
          </p:cNvPr>
          <p:cNvSpPr/>
          <p:nvPr/>
        </p:nvSpPr>
        <p:spPr bwMode="auto">
          <a:xfrm>
            <a:off x="472189" y="421634"/>
            <a:ext cx="8247463" cy="6041199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19050" cap="rnd">
            <a:solidFill>
              <a:srgbClr val="003E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4EBF192-63F9-9FD3-736D-B2EFC3301E96}"/>
              </a:ext>
            </a:extLst>
          </p:cNvPr>
          <p:cNvSpPr/>
          <p:nvPr/>
        </p:nvSpPr>
        <p:spPr>
          <a:xfrm rot="16200000">
            <a:off x="2676537" y="159461"/>
            <a:ext cx="2445766" cy="6210710"/>
          </a:xfrm>
          <a:prstGeom prst="roundRect">
            <a:avLst/>
          </a:prstGeom>
          <a:noFill/>
          <a:ln w="28575">
            <a:solidFill>
              <a:srgbClr val="0078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5DEBAB1-796D-0CCF-1DDD-727EC50406FC}"/>
              </a:ext>
            </a:extLst>
          </p:cNvPr>
          <p:cNvSpPr txBox="1"/>
          <p:nvPr/>
        </p:nvSpPr>
        <p:spPr>
          <a:xfrm>
            <a:off x="1035506" y="2187663"/>
            <a:ext cx="393798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Pakistan can have a lot of earthquakes. </a:t>
            </a:r>
          </a:p>
          <a:p>
            <a:br>
              <a:rPr lang="en-GB" dirty="0"/>
            </a:br>
            <a:r>
              <a:rPr lang="en-GB" dirty="0"/>
              <a:t>Their national sport is field hockey.</a:t>
            </a:r>
          </a:p>
          <a:p>
            <a:br>
              <a:rPr lang="en-GB" dirty="0"/>
            </a:br>
            <a:r>
              <a:rPr lang="en-GB" dirty="0"/>
              <a:t>The national animal is a markhor. This is a type of wild goat.</a:t>
            </a:r>
            <a:br>
              <a:rPr lang="en-GB" dirty="0"/>
            </a:br>
            <a:endParaRPr lang="en-GB" dirty="0"/>
          </a:p>
        </p:txBody>
      </p:sp>
      <p:sp>
        <p:nvSpPr>
          <p:cNvPr id="13" name="Rounded Rectangle 6">
            <a:extLst>
              <a:ext uri="{FF2B5EF4-FFF2-40B4-BE49-F238E27FC236}">
                <a16:creationId xmlns:a16="http://schemas.microsoft.com/office/drawing/2014/main" id="{BF1B5870-5EB2-7A2F-15E9-F8E0FBE4F421}"/>
              </a:ext>
            </a:extLst>
          </p:cNvPr>
          <p:cNvSpPr/>
          <p:nvPr/>
        </p:nvSpPr>
        <p:spPr>
          <a:xfrm>
            <a:off x="261579" y="337279"/>
            <a:ext cx="5129731" cy="997967"/>
          </a:xfrm>
          <a:prstGeom prst="roundRect">
            <a:avLst>
              <a:gd name="adj" fmla="val 12587"/>
            </a:avLst>
          </a:prstGeom>
          <a:solidFill>
            <a:srgbClr val="00B050"/>
          </a:solidFill>
          <a:ln w="38100">
            <a:solidFill>
              <a:srgbClr val="00783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b="1" dirty="0"/>
              <a:t>Interesting Facts</a:t>
            </a:r>
            <a:endParaRPr lang="en-US" sz="4800" b="1" dirty="0">
              <a:ln w="12700">
                <a:noFill/>
              </a:ln>
              <a:solidFill>
                <a:schemeClr val="bg1"/>
              </a:solidFill>
              <a:latin typeface="Twinkl" panose="02000000000000000000" pitchFamily="2" charset="0"/>
            </a:endParaRPr>
          </a:p>
        </p:txBody>
      </p:sp>
      <p:pic>
        <p:nvPicPr>
          <p:cNvPr id="25" name="antique camera shutter 2">
            <a:hlinkClick r:id="" action="ppaction://media"/>
            <a:extLst>
              <a:ext uri="{FF2B5EF4-FFF2-40B4-BE49-F238E27FC236}">
                <a16:creationId xmlns:a16="http://schemas.microsoft.com/office/drawing/2014/main" id="{114F80E6-5CD4-F670-5199-AA60F22551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016306" y="5459218"/>
            <a:ext cx="125376" cy="125376"/>
          </a:xfrm>
          <a:prstGeom prst="rect">
            <a:avLst/>
          </a:prstGeom>
        </p:spPr>
      </p:pic>
      <p:sp>
        <p:nvSpPr>
          <p:cNvPr id="17" name="Rectangle: Rounded Corners 25">
            <a:extLst>
              <a:ext uri="{FF2B5EF4-FFF2-40B4-BE49-F238E27FC236}">
                <a16:creationId xmlns:a16="http://schemas.microsoft.com/office/drawing/2014/main" id="{59020048-65BA-5045-B855-93AF6BDEEB1E}"/>
              </a:ext>
            </a:extLst>
          </p:cNvPr>
          <p:cNvSpPr/>
          <p:nvPr/>
        </p:nvSpPr>
        <p:spPr>
          <a:xfrm rot="153292">
            <a:off x="6459208" y="4246294"/>
            <a:ext cx="2108050" cy="67060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: Rounded Corners 23">
            <a:extLst>
              <a:ext uri="{FF2B5EF4-FFF2-40B4-BE49-F238E27FC236}">
                <a16:creationId xmlns:a16="http://schemas.microsoft.com/office/drawing/2014/main" id="{CD015815-B98D-E949-9900-8C247D7320B8}"/>
              </a:ext>
            </a:extLst>
          </p:cNvPr>
          <p:cNvSpPr/>
          <p:nvPr/>
        </p:nvSpPr>
        <p:spPr>
          <a:xfrm rot="153292">
            <a:off x="4813850" y="1670550"/>
            <a:ext cx="1757169" cy="670604"/>
          </a:xfrm>
          <a:prstGeom prst="roundRect">
            <a:avLst>
              <a:gd name="adj" fmla="val 39851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FCAEAF7-5774-D141-BFB0-05E0C3A217F2}"/>
              </a:ext>
            </a:extLst>
          </p:cNvPr>
          <p:cNvGrpSpPr/>
          <p:nvPr/>
        </p:nvGrpSpPr>
        <p:grpSpPr>
          <a:xfrm>
            <a:off x="5448974" y="1984102"/>
            <a:ext cx="2936024" cy="2561425"/>
            <a:chOff x="4682242" y="2171647"/>
            <a:chExt cx="3493178" cy="3047494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C8B9C70-B203-8B47-BA48-81B83BA12635}"/>
                </a:ext>
              </a:extLst>
            </p:cNvPr>
            <p:cNvSpPr/>
            <p:nvPr/>
          </p:nvSpPr>
          <p:spPr>
            <a:xfrm rot="159056">
              <a:off x="4682242" y="2171647"/>
              <a:ext cx="3493178" cy="3047494"/>
            </a:xfrm>
            <a:prstGeom prst="rect">
              <a:avLst/>
            </a:prstGeom>
            <a:solidFill>
              <a:srgbClr val="FCF9E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CA514A7A-B9A9-1548-8409-27A077A6C16B}"/>
                </a:ext>
              </a:extLst>
            </p:cNvPr>
            <p:cNvSpPr/>
            <p:nvPr/>
          </p:nvSpPr>
          <p:spPr>
            <a:xfrm rot="162367">
              <a:off x="4991809" y="2438228"/>
              <a:ext cx="2915693" cy="220844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424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797FA700-C1A8-2C42-AB5F-334DFC3027D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320" b="5320"/>
            <a:stretch/>
          </p:blipFill>
          <p:spPr>
            <a:xfrm rot="170717">
              <a:off x="4995131" y="2441551"/>
              <a:ext cx="2911960" cy="21947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01845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65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66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2" grpId="0" animBg="1"/>
      <p:bldP spid="19" grpId="0" animBg="1"/>
      <p:bldP spid="13" grpId="0" animBg="1"/>
      <p:bldP spid="17" grpId="0" animBg="1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7">
            <a:extLst>
              <a:ext uri="{FF2B5EF4-FFF2-40B4-BE49-F238E27FC236}">
                <a16:creationId xmlns:a16="http://schemas.microsoft.com/office/drawing/2014/main" id="{FDA75380-D06D-4D1E-B1E6-9A4AF7C4CDED}"/>
              </a:ext>
            </a:extLst>
          </p:cNvPr>
          <p:cNvSpPr/>
          <p:nvPr/>
        </p:nvSpPr>
        <p:spPr>
          <a:xfrm>
            <a:off x="243531" y="770036"/>
            <a:ext cx="1973590" cy="594616"/>
          </a:xfrm>
          <a:prstGeom prst="roundRect">
            <a:avLst>
              <a:gd name="adj" fmla="val 24790"/>
            </a:avLst>
          </a:prstGeom>
          <a:solidFill>
            <a:srgbClr val="007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EE0D8E1-3E41-6264-C0DD-58F2FF1BF7FA}"/>
              </a:ext>
            </a:extLst>
          </p:cNvPr>
          <p:cNvSpPr/>
          <p:nvPr/>
        </p:nvSpPr>
        <p:spPr bwMode="auto">
          <a:xfrm>
            <a:off x="472189" y="430452"/>
            <a:ext cx="8247463" cy="6041199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19050" cap="rnd">
            <a:solidFill>
              <a:srgbClr val="003E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Rounded Rectangle 6">
            <a:extLst>
              <a:ext uri="{FF2B5EF4-FFF2-40B4-BE49-F238E27FC236}">
                <a16:creationId xmlns:a16="http://schemas.microsoft.com/office/drawing/2014/main" id="{BF1B5870-5EB2-7A2F-15E9-F8E0FBE4F421}"/>
              </a:ext>
            </a:extLst>
          </p:cNvPr>
          <p:cNvSpPr/>
          <p:nvPr/>
        </p:nvSpPr>
        <p:spPr>
          <a:xfrm>
            <a:off x="261579" y="337279"/>
            <a:ext cx="7036905" cy="934397"/>
          </a:xfrm>
          <a:prstGeom prst="roundRect">
            <a:avLst>
              <a:gd name="adj" fmla="val 12587"/>
            </a:avLst>
          </a:prstGeom>
          <a:solidFill>
            <a:srgbClr val="00B050"/>
          </a:solidFill>
          <a:ln w="38100">
            <a:solidFill>
              <a:srgbClr val="007839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ln w="12700">
                  <a:noFill/>
                </a:ln>
                <a:solidFill>
                  <a:schemeClr val="bg1"/>
                </a:solidFill>
                <a:latin typeface="Twinkl" panose="02000000000000000000" pitchFamily="2" charset="0"/>
              </a:rPr>
              <a:t>Quick Quiz</a:t>
            </a:r>
          </a:p>
        </p:txBody>
      </p:sp>
      <p:sp>
        <p:nvSpPr>
          <p:cNvPr id="18" name="Rounded Rectangle 4">
            <a:extLst>
              <a:ext uri="{FF2B5EF4-FFF2-40B4-BE49-F238E27FC236}">
                <a16:creationId xmlns:a16="http://schemas.microsoft.com/office/drawing/2014/main" id="{EDA6C4F3-AD14-63C1-B958-8C49B26FAACF}"/>
              </a:ext>
            </a:extLst>
          </p:cNvPr>
          <p:cNvSpPr/>
          <p:nvPr/>
        </p:nvSpPr>
        <p:spPr>
          <a:xfrm>
            <a:off x="655540" y="111761"/>
            <a:ext cx="1089415" cy="1403545"/>
          </a:xfrm>
          <a:prstGeom prst="roundRect">
            <a:avLst/>
          </a:prstGeom>
          <a:solidFill>
            <a:srgbClr val="007839"/>
          </a:solidFill>
          <a:ln w="381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1371600"/>
                      <a:gd name="connsiteY0" fmla="*/ 228605 h 1746355"/>
                      <a:gd name="connsiteX1" fmla="*/ 228605 w 1371600"/>
                      <a:gd name="connsiteY1" fmla="*/ 0 h 1746355"/>
                      <a:gd name="connsiteX2" fmla="*/ 1142995 w 1371600"/>
                      <a:gd name="connsiteY2" fmla="*/ 0 h 1746355"/>
                      <a:gd name="connsiteX3" fmla="*/ 1371600 w 1371600"/>
                      <a:gd name="connsiteY3" fmla="*/ 228605 h 1746355"/>
                      <a:gd name="connsiteX4" fmla="*/ 1371600 w 1371600"/>
                      <a:gd name="connsiteY4" fmla="*/ 1517750 h 1746355"/>
                      <a:gd name="connsiteX5" fmla="*/ 1142995 w 1371600"/>
                      <a:gd name="connsiteY5" fmla="*/ 1746355 h 1746355"/>
                      <a:gd name="connsiteX6" fmla="*/ 228605 w 1371600"/>
                      <a:gd name="connsiteY6" fmla="*/ 1746355 h 1746355"/>
                      <a:gd name="connsiteX7" fmla="*/ 0 w 1371600"/>
                      <a:gd name="connsiteY7" fmla="*/ 1517750 h 1746355"/>
                      <a:gd name="connsiteX8" fmla="*/ 0 w 1371600"/>
                      <a:gd name="connsiteY8" fmla="*/ 228605 h 17463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371600" h="1746355" fill="none" extrusionOk="0">
                        <a:moveTo>
                          <a:pt x="0" y="228605"/>
                        </a:moveTo>
                        <a:cubicBezTo>
                          <a:pt x="-9739" y="100775"/>
                          <a:pt x="107281" y="4032"/>
                          <a:pt x="228605" y="0"/>
                        </a:cubicBezTo>
                        <a:cubicBezTo>
                          <a:pt x="540169" y="41814"/>
                          <a:pt x="807980" y="44673"/>
                          <a:pt x="1142995" y="0"/>
                        </a:cubicBezTo>
                        <a:cubicBezTo>
                          <a:pt x="1278001" y="13479"/>
                          <a:pt x="1378370" y="110642"/>
                          <a:pt x="1371600" y="228605"/>
                        </a:cubicBezTo>
                        <a:cubicBezTo>
                          <a:pt x="1256362" y="818726"/>
                          <a:pt x="1354660" y="1292059"/>
                          <a:pt x="1371600" y="1517750"/>
                        </a:cubicBezTo>
                        <a:cubicBezTo>
                          <a:pt x="1357848" y="1646263"/>
                          <a:pt x="1248824" y="1732261"/>
                          <a:pt x="1142995" y="1746355"/>
                        </a:cubicBezTo>
                        <a:cubicBezTo>
                          <a:pt x="804049" y="1800930"/>
                          <a:pt x="375829" y="1704551"/>
                          <a:pt x="228605" y="1746355"/>
                        </a:cubicBezTo>
                        <a:cubicBezTo>
                          <a:pt x="103514" y="1730614"/>
                          <a:pt x="-14969" y="1652745"/>
                          <a:pt x="0" y="1517750"/>
                        </a:cubicBezTo>
                        <a:cubicBezTo>
                          <a:pt x="31590" y="1241384"/>
                          <a:pt x="87073" y="547119"/>
                          <a:pt x="0" y="228605"/>
                        </a:cubicBezTo>
                        <a:close/>
                      </a:path>
                      <a:path w="1371600" h="1746355" stroke="0" extrusionOk="0">
                        <a:moveTo>
                          <a:pt x="0" y="228605"/>
                        </a:moveTo>
                        <a:cubicBezTo>
                          <a:pt x="-7256" y="97875"/>
                          <a:pt x="87741" y="5483"/>
                          <a:pt x="228605" y="0"/>
                        </a:cubicBezTo>
                        <a:cubicBezTo>
                          <a:pt x="459264" y="-75061"/>
                          <a:pt x="809836" y="-21817"/>
                          <a:pt x="1142995" y="0"/>
                        </a:cubicBezTo>
                        <a:cubicBezTo>
                          <a:pt x="1257320" y="11650"/>
                          <a:pt x="1368322" y="120467"/>
                          <a:pt x="1371600" y="228605"/>
                        </a:cubicBezTo>
                        <a:cubicBezTo>
                          <a:pt x="1471931" y="445865"/>
                          <a:pt x="1344989" y="1343013"/>
                          <a:pt x="1371600" y="1517750"/>
                        </a:cubicBezTo>
                        <a:cubicBezTo>
                          <a:pt x="1391057" y="1646313"/>
                          <a:pt x="1278682" y="1726944"/>
                          <a:pt x="1142995" y="1746355"/>
                        </a:cubicBezTo>
                        <a:cubicBezTo>
                          <a:pt x="842497" y="1704670"/>
                          <a:pt x="604737" y="1741700"/>
                          <a:pt x="228605" y="1746355"/>
                        </a:cubicBezTo>
                        <a:cubicBezTo>
                          <a:pt x="101962" y="1742658"/>
                          <a:pt x="-2659" y="1647701"/>
                          <a:pt x="0" y="1517750"/>
                        </a:cubicBezTo>
                        <a:cubicBezTo>
                          <a:pt x="-50494" y="1062387"/>
                          <a:pt x="-65309" y="823277"/>
                          <a:pt x="0" y="228605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82D015A-2F7D-CB29-BB2B-89FC094BCF40}"/>
              </a:ext>
            </a:extLst>
          </p:cNvPr>
          <p:cNvSpPr txBox="1"/>
          <p:nvPr/>
        </p:nvSpPr>
        <p:spPr>
          <a:xfrm>
            <a:off x="728005" y="-92425"/>
            <a:ext cx="944478" cy="186204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500" b="1" dirty="0">
                <a:ln w="28575">
                  <a:solidFill>
                    <a:srgbClr val="E51E21"/>
                  </a:solidFill>
                </a:ln>
                <a:solidFill>
                  <a:schemeClr val="bg1"/>
                </a:solidFill>
                <a:effectLst>
                  <a:glow rad="30435">
                    <a:srgbClr val="643C90"/>
                  </a:glow>
                </a:effectLst>
              </a:rPr>
              <a:t>?</a:t>
            </a:r>
            <a:endParaRPr lang="en-US" sz="11500" b="1" dirty="0">
              <a:ln w="28575">
                <a:solidFill>
                  <a:srgbClr val="E51E21"/>
                </a:solidFill>
              </a:ln>
              <a:solidFill>
                <a:schemeClr val="bg1"/>
              </a:solidFill>
              <a:effectLst>
                <a:glow rad="30435">
                  <a:srgbClr val="643C90"/>
                </a:glo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8B7C07-C0BE-DEE4-57E0-18ACA97F97E0}"/>
              </a:ext>
            </a:extLst>
          </p:cNvPr>
          <p:cNvSpPr txBox="1"/>
          <p:nvPr/>
        </p:nvSpPr>
        <p:spPr>
          <a:xfrm>
            <a:off x="812132" y="1708484"/>
            <a:ext cx="6486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1. What continent is Pakistan located on?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CC0BC84-8236-079F-56EB-FAB0A5A20D68}"/>
              </a:ext>
            </a:extLst>
          </p:cNvPr>
          <p:cNvSpPr txBox="1"/>
          <p:nvPr/>
        </p:nvSpPr>
        <p:spPr>
          <a:xfrm>
            <a:off x="812132" y="2728890"/>
            <a:ext cx="6486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2. </a:t>
            </a:r>
            <a:r>
              <a:rPr lang="en-GB" dirty="0"/>
              <a:t>What colours are found on the flag?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FC3E9B-542D-FB02-0EAA-B2B3A4A29FA7}"/>
              </a:ext>
            </a:extLst>
          </p:cNvPr>
          <p:cNvSpPr txBox="1"/>
          <p:nvPr/>
        </p:nvSpPr>
        <p:spPr>
          <a:xfrm>
            <a:off x="812132" y="3699796"/>
            <a:ext cx="6486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3. Name a landmark.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8BB3CA-D3F8-2995-7EC1-71C51C1E881E}"/>
              </a:ext>
            </a:extLst>
          </p:cNvPr>
          <p:cNvSpPr txBox="1"/>
          <p:nvPr/>
        </p:nvSpPr>
        <p:spPr>
          <a:xfrm>
            <a:off x="757989" y="4681292"/>
            <a:ext cx="6486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0000"/>
                </a:solidFill>
              </a:rPr>
              <a:t>4. </a:t>
            </a:r>
            <a:r>
              <a:rPr lang="en-GB" dirty="0"/>
              <a:t>Name a popular food.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3271DA-F8A2-8D55-7001-9F7CFA4B9686}"/>
              </a:ext>
            </a:extLst>
          </p:cNvPr>
          <p:cNvSpPr txBox="1"/>
          <p:nvPr/>
        </p:nvSpPr>
        <p:spPr>
          <a:xfrm>
            <a:off x="757989" y="5595711"/>
            <a:ext cx="6486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5. </a:t>
            </a:r>
            <a:r>
              <a:rPr lang="en-GB" dirty="0"/>
              <a:t>What is the national sport?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B28668-601F-9AA3-3331-1D35C7ED2D5B}"/>
              </a:ext>
            </a:extLst>
          </p:cNvPr>
          <p:cNvSpPr txBox="1"/>
          <p:nvPr/>
        </p:nvSpPr>
        <p:spPr>
          <a:xfrm>
            <a:off x="1047334" y="2109223"/>
            <a:ext cx="3828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b="1" dirty="0"/>
              <a:t>Asia</a:t>
            </a: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73E43A-E665-D2E1-5951-57F99E6DDD66}"/>
              </a:ext>
            </a:extLst>
          </p:cNvPr>
          <p:cNvSpPr txBox="1"/>
          <p:nvPr/>
        </p:nvSpPr>
        <p:spPr>
          <a:xfrm>
            <a:off x="1026189" y="3154709"/>
            <a:ext cx="3828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b="1" dirty="0"/>
              <a:t>green and white 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076BCB-815F-72E2-DE3E-8F05EE9B4E46}"/>
              </a:ext>
            </a:extLst>
          </p:cNvPr>
          <p:cNvSpPr txBox="1"/>
          <p:nvPr/>
        </p:nvSpPr>
        <p:spPr>
          <a:xfrm>
            <a:off x="1018238" y="4118782"/>
            <a:ext cx="7352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The Pakistan Monument, the </a:t>
            </a:r>
            <a:r>
              <a:rPr lang="en-GB" b="1" dirty="0" err="1"/>
              <a:t>Falsal</a:t>
            </a:r>
            <a:r>
              <a:rPr lang="en-GB" b="1" dirty="0"/>
              <a:t> Mosque or </a:t>
            </a:r>
            <a:r>
              <a:rPr lang="en-GB" b="1" dirty="0" err="1"/>
              <a:t>Mohenjo-daro</a:t>
            </a:r>
            <a:endParaRPr lang="en-GB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6D1958F-B27B-0CD5-E0E4-F47E7B0669E3}"/>
              </a:ext>
            </a:extLst>
          </p:cNvPr>
          <p:cNvSpPr txBox="1"/>
          <p:nvPr/>
        </p:nvSpPr>
        <p:spPr>
          <a:xfrm>
            <a:off x="1013906" y="5033201"/>
            <a:ext cx="7015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b="1" dirty="0"/>
              <a:t>nihari, </a:t>
            </a:r>
            <a:r>
              <a:rPr lang="en-GB" b="1" dirty="0" err="1"/>
              <a:t>kulcha</a:t>
            </a:r>
            <a:r>
              <a:rPr lang="en-GB" b="1" dirty="0"/>
              <a:t> or lassi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2CA0470-47EC-FE05-565F-D2BE5FE32EAB}"/>
              </a:ext>
            </a:extLst>
          </p:cNvPr>
          <p:cNvSpPr txBox="1"/>
          <p:nvPr/>
        </p:nvSpPr>
        <p:spPr>
          <a:xfrm>
            <a:off x="1026188" y="5962308"/>
            <a:ext cx="3828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field hockey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4186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8" grpId="0" animBg="1"/>
      <p:bldP spid="20" grpId="0"/>
      <p:bldP spid="2" grpId="0"/>
      <p:bldP spid="21" grpId="0"/>
      <p:bldP spid="4" grpId="0"/>
      <p:bldP spid="5" grpId="0"/>
      <p:bldP spid="7" grpId="0"/>
      <p:bldP spid="9" grpId="0"/>
      <p:bldP spid="14" grpId="0"/>
      <p:bldP spid="15" grpId="0"/>
      <p:bldP spid="16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C343DEF2-E3E4-4820-9FAA-2F901A45DA86}"/>
              </a:ext>
            </a:extLst>
          </p:cNvPr>
          <p:cNvSpPr/>
          <p:nvPr/>
        </p:nvSpPr>
        <p:spPr>
          <a:xfrm>
            <a:off x="155277" y="5865962"/>
            <a:ext cx="1242204" cy="9920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EB8FEB12-6EC4-4A52-B34E-E6E2D7D36D0F}"/>
              </a:ext>
            </a:extLst>
          </p:cNvPr>
          <p:cNvSpPr/>
          <p:nvPr/>
        </p:nvSpPr>
        <p:spPr>
          <a:xfrm>
            <a:off x="8497019" y="6055743"/>
            <a:ext cx="646981" cy="7303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399</TotalTime>
  <Words>559</Words>
  <Application>Microsoft Office PowerPoint</Application>
  <PresentationFormat>On-screen Show (4:3)</PresentationFormat>
  <Paragraphs>89</Paragraphs>
  <Slides>18</Slides>
  <Notes>0</Notes>
  <HiddenSlides>0</HiddenSlides>
  <MMClips>26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Twinkl</vt:lpstr>
      <vt:lpstr>Arial</vt:lpstr>
      <vt:lpstr>Roboto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Shannon Andrews</dc:creator>
  <cp:lastModifiedBy>Liz Christensen</cp:lastModifiedBy>
  <cp:revision>29</cp:revision>
  <dcterms:created xsi:type="dcterms:W3CDTF">2021-10-01T12:06:02Z</dcterms:created>
  <dcterms:modified xsi:type="dcterms:W3CDTF">2024-12-20T09:55:50Z</dcterms:modified>
</cp:coreProperties>
</file>